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427" r:id="rId2"/>
    <p:sldId id="451" r:id="rId3"/>
    <p:sldId id="429" r:id="rId4"/>
    <p:sldId id="431" r:id="rId5"/>
    <p:sldId id="440" r:id="rId6"/>
    <p:sldId id="430" r:id="rId7"/>
    <p:sldId id="397" r:id="rId8"/>
    <p:sldId id="399" r:id="rId9"/>
    <p:sldId id="376" r:id="rId10"/>
    <p:sldId id="424" r:id="rId11"/>
    <p:sldId id="394" r:id="rId12"/>
    <p:sldId id="395" r:id="rId13"/>
    <p:sldId id="396" r:id="rId14"/>
    <p:sldId id="398" r:id="rId15"/>
    <p:sldId id="442" r:id="rId16"/>
    <p:sldId id="423" r:id="rId17"/>
    <p:sldId id="377" r:id="rId18"/>
    <p:sldId id="400" r:id="rId19"/>
    <p:sldId id="401" r:id="rId20"/>
    <p:sldId id="402" r:id="rId21"/>
    <p:sldId id="403" r:id="rId22"/>
    <p:sldId id="443" r:id="rId23"/>
    <p:sldId id="452" r:id="rId24"/>
    <p:sldId id="43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3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40DE7-40D7-2F48-987F-473A266EB2D1}"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37792-3584-8F44-A228-D4CCCED21F2F}" type="slidenum">
              <a:rPr lang="en-US" smtClean="0"/>
              <a:t>‹#›</a:t>
            </a:fld>
            <a:endParaRPr lang="en-US"/>
          </a:p>
        </p:txBody>
      </p:sp>
    </p:spTree>
    <p:extLst>
      <p:ext uri="{BB962C8B-B14F-4D97-AF65-F5344CB8AC3E}">
        <p14:creationId xmlns:p14="http://schemas.microsoft.com/office/powerpoint/2010/main" val="47864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blia.com/bible/niv/Rev.%202.5"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britannica.com/biography/Domitia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iblia.com/bible/esv/Rev.%202.13"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blia.com/bible/niv/Rev.%202.1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https://www.imb.org/2018/06/01/what-happened-to-the-seven-churches-of-revelation/</a:t>
            </a:r>
          </a:p>
          <a:p>
            <a:endParaRPr lang="en-US" b="1" i="0">
              <a:solidFill>
                <a:srgbClr val="000000"/>
              </a:solidFill>
              <a:effectLst/>
              <a:latin typeface="bressay"/>
            </a:endParaRPr>
          </a:p>
          <a:p>
            <a:r>
              <a:rPr lang="en-US" b="1" i="0">
                <a:solidFill>
                  <a:srgbClr val="000000"/>
                </a:solidFill>
                <a:effectLst/>
                <a:latin typeface="freight-sans-pro"/>
              </a:rPr>
              <a:t>What Happened to the Seven Churches of Revelation?</a:t>
            </a:r>
          </a:p>
          <a:p>
            <a:r>
              <a:rPr lang="en-US" b="0" i="0">
                <a:solidFill>
                  <a:srgbClr val="000000"/>
                </a:solidFill>
                <a:effectLst/>
                <a:latin typeface="freight-sans-pro"/>
              </a:rPr>
              <a:t>By </a:t>
            </a:r>
            <a:r>
              <a:rPr lang="en-US" b="1" i="0">
                <a:solidFill>
                  <a:srgbClr val="000000"/>
                </a:solidFill>
                <a:effectLst/>
                <a:latin typeface="freight-sans-pro"/>
              </a:rPr>
              <a:t>Madeline Arthington and Karrie Sparrow</a:t>
            </a:r>
            <a:endParaRPr lang="en-US" b="0" i="0">
              <a:solidFill>
                <a:srgbClr val="000000"/>
              </a:solidFill>
              <a:effectLst/>
              <a:latin typeface="freight-sans-pro"/>
            </a:endParaRPr>
          </a:p>
          <a:p>
            <a:endParaRPr lang="en-US" b="1" i="0">
              <a:solidFill>
                <a:srgbClr val="000000"/>
              </a:solidFill>
              <a:effectLst/>
              <a:latin typeface="bressay"/>
            </a:endParaRPr>
          </a:p>
          <a:p>
            <a:endParaRPr lang="en-US" b="1" i="0">
              <a:solidFill>
                <a:srgbClr val="000000"/>
              </a:solidFill>
              <a:effectLst/>
              <a:latin typeface="bressay"/>
            </a:endParaRPr>
          </a:p>
          <a:p>
            <a:r>
              <a:rPr lang="en-US" b="1" i="0">
                <a:solidFill>
                  <a:srgbClr val="000000"/>
                </a:solidFill>
                <a:effectLst/>
                <a:latin typeface="bressay"/>
              </a:rPr>
              <a:t>Ephesus-Selçuk</a:t>
            </a:r>
          </a:p>
          <a:p>
            <a:r>
              <a:rPr lang="en-US" b="0" i="0">
                <a:solidFill>
                  <a:srgbClr val="000000"/>
                </a:solidFill>
                <a:effectLst/>
                <a:latin typeface="freight-sans-pro"/>
              </a:rPr>
              <a:t>Ephesus was the fourth largest city of the Roman empire in the first century. A thriving commercial center and port city, Ephesus was also the home of a temple to the goddess Artemis. The amphitheater in Ephesus, which could hold up to twenty-five thousand people, was the venue of the angry riot against Christians in Acts 19.</a:t>
            </a:r>
          </a:p>
          <a:p>
            <a:endParaRPr lang="en-US" b="0" i="1">
              <a:solidFill>
                <a:srgbClr val="666666"/>
              </a:solidFill>
              <a:effectLst/>
              <a:latin typeface="freight-sans-pro"/>
            </a:endParaRPr>
          </a:p>
          <a:p>
            <a:r>
              <a:rPr lang="en-US" b="0" i="0">
                <a:solidFill>
                  <a:srgbClr val="000000"/>
                </a:solidFill>
                <a:effectLst/>
                <a:latin typeface="freight-sans-pro"/>
              </a:rPr>
              <a:t>In Revelation, Jesus commended the Ephesian church for enduring hardships and hating the heresy of the Nicolaitans—early Gnostics who wanted to blend Christianity with pagan practices like sexual immorality. But others in Ephesus had fallen from their first love of Christ and received a sober warning: “Repent and do the things you did at first” (</a:t>
            </a:r>
            <a:r>
              <a:rPr lang="en-US" b="0" i="0" u="none" strike="noStrike">
                <a:solidFill>
                  <a:srgbClr val="5BC2E7"/>
                </a:solidFill>
                <a:effectLst/>
                <a:latin typeface="freight-sans-pro"/>
                <a:hlinkClick r:id="rId3"/>
              </a:rPr>
              <a:t>Rev. 2:5 NIV</a:t>
            </a:r>
            <a:r>
              <a:rPr lang="en-US" b="0" i="0">
                <a:solidFill>
                  <a:srgbClr val="000000"/>
                </a:solidFill>
                <a:effectLst/>
                <a:latin typeface="freight-sans-pro"/>
              </a:rPr>
              <a:t>). Some scholars think these Christians may have caved to pressure to worship at the cult temple of </a:t>
            </a:r>
            <a:r>
              <a:rPr lang="en-US" b="0" i="0" u="none" strike="noStrike">
                <a:solidFill>
                  <a:srgbClr val="5BC2E7"/>
                </a:solidFill>
                <a:effectLst/>
                <a:latin typeface="freight-sans-pro"/>
                <a:hlinkClick r:id="rId4"/>
              </a:rPr>
              <a:t>Emperor Domitian</a:t>
            </a:r>
            <a:r>
              <a:rPr lang="en-US" b="0" i="0">
                <a:solidFill>
                  <a:srgbClr val="000000"/>
                </a:solidFill>
                <a:effectLst/>
                <a:latin typeface="freight-sans-pro"/>
              </a:rPr>
              <a:t>.</a:t>
            </a:r>
          </a:p>
          <a:p>
            <a:endParaRPr lang="en-US" b="0" i="0">
              <a:solidFill>
                <a:srgbClr val="000000"/>
              </a:solidFill>
              <a:effectLst/>
              <a:latin typeface="freight-sans-pro"/>
            </a:endParaRPr>
          </a:p>
          <a:p>
            <a:r>
              <a:rPr lang="en-US" b="0" i="1">
                <a:solidFill>
                  <a:srgbClr val="666666"/>
                </a:solidFill>
                <a:effectLst/>
                <a:latin typeface="freight-sans-pro"/>
              </a:rPr>
              <a:t>The remains of a temple possibly built for Emperor Domitian during the first century. Domitian persecuted the early church and is responsible for exiling the apostle John to Patmos. Photo by Karrie Sparrow.</a:t>
            </a:r>
          </a:p>
          <a:p>
            <a:endParaRPr lang="en-US" b="0" i="1">
              <a:solidFill>
                <a:srgbClr val="666666"/>
              </a:solidFill>
              <a:effectLst/>
              <a:latin typeface="freight-sans-pro"/>
            </a:endParaRPr>
          </a:p>
          <a:p>
            <a:r>
              <a:rPr lang="en-US" b="0" i="0">
                <a:solidFill>
                  <a:srgbClr val="000000"/>
                </a:solidFill>
                <a:effectLst/>
                <a:latin typeface="freight-sans-pro"/>
              </a:rPr>
              <a:t>Over time, Ephesus physically shifted to what is now the small town of Selçuk, only a five-minute drive from the Ephesus ruins. Honeysuckle perfumed the air around the shops and streets I visited. The town is Muslim—as is 99 percent of Turkey. Even so, a small Protestant church of former-Muslim believers gathers in Selçuk for worship and fellowship.</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7</a:t>
            </a:fld>
            <a:endParaRPr lang="en-US"/>
          </a:p>
        </p:txBody>
      </p:sp>
    </p:spTree>
    <p:extLst>
      <p:ext uri="{BB962C8B-B14F-4D97-AF65-F5344CB8AC3E}">
        <p14:creationId xmlns:p14="http://schemas.microsoft.com/office/powerpoint/2010/main" val="3916391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Dispensational View – from Constantine  AD 312-606; a mingling of church and state</a:t>
            </a:r>
          </a:p>
          <a:p>
            <a:endParaRPr lang="en-US" b="1" i="0">
              <a:solidFill>
                <a:srgbClr val="000000"/>
              </a:solidFill>
              <a:effectLst/>
              <a:latin typeface="bressay"/>
            </a:endParaRPr>
          </a:p>
          <a:p>
            <a:r>
              <a:rPr lang="en-US" b="1" i="0">
                <a:solidFill>
                  <a:srgbClr val="000000"/>
                </a:solidFill>
                <a:effectLst/>
                <a:latin typeface="bressay"/>
              </a:rPr>
              <a:t>Historical View – a church facing false teaching, immorality, and idolatry</a:t>
            </a:r>
          </a:p>
          <a:p>
            <a:endParaRPr lang="en-US" b="1" i="0">
              <a:solidFill>
                <a:srgbClr val="000000"/>
              </a:solidFill>
              <a:effectLst/>
              <a:latin typeface="bressay"/>
            </a:endParaRPr>
          </a:p>
          <a:p>
            <a:r>
              <a:rPr lang="en-US" b="1" i="0">
                <a:solidFill>
                  <a:srgbClr val="000000"/>
                </a:solidFill>
                <a:effectLst/>
                <a:latin typeface="bressay"/>
              </a:rPr>
              <a:t>Spiritual View – Be faithful during times of persecution; Don’t mix truth with error</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16</a:t>
            </a:fld>
            <a:endParaRPr lang="en-US"/>
          </a:p>
        </p:txBody>
      </p:sp>
    </p:spTree>
    <p:extLst>
      <p:ext uri="{BB962C8B-B14F-4D97-AF65-F5344CB8AC3E}">
        <p14:creationId xmlns:p14="http://schemas.microsoft.com/office/powerpoint/2010/main" val="446301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a:t>Tyndale </a:t>
            </a:r>
          </a:p>
          <a:p>
            <a:r>
              <a:rPr lang="en-US" b="0" i="0" u="none"/>
              <a:t>became the capital of the Roman province of Asia. About 15 miles inland, it did not have a good trading position. But, apart from its administrative importance, it was significant for its great library, said to have contained more than 200,000 parchment scrolls. Indeed, our word ‘parchment’ is derived from this name ‘Pergamum’. It was an [Vol 20: Rev, p. 70] important religious centre. People came from all over the world to be healed by the god Asclepius</a:t>
            </a:r>
          </a:p>
          <a:p>
            <a:endParaRPr lang="en-US" b="0" i="0" u="none"/>
          </a:p>
          <a:p>
            <a:endParaRPr lang="en-US" b="1" i="1" u="sng"/>
          </a:p>
        </p:txBody>
      </p:sp>
      <p:sp>
        <p:nvSpPr>
          <p:cNvPr id="4" name="Slide Number Placeholder 3"/>
          <p:cNvSpPr>
            <a:spLocks noGrp="1"/>
          </p:cNvSpPr>
          <p:nvPr>
            <p:ph type="sldNum" sz="quarter" idx="5"/>
          </p:nvPr>
        </p:nvSpPr>
        <p:spPr/>
        <p:txBody>
          <a:bodyPr/>
          <a:lstStyle/>
          <a:p>
            <a:fld id="{AAC37792-3584-8F44-A228-D4CCCED21F2F}" type="slidenum">
              <a:rPr lang="en-US" smtClean="0"/>
              <a:t>17</a:t>
            </a:fld>
            <a:endParaRPr lang="en-US"/>
          </a:p>
        </p:txBody>
      </p:sp>
    </p:spTree>
    <p:extLst>
      <p:ext uri="{BB962C8B-B14F-4D97-AF65-F5344CB8AC3E}">
        <p14:creationId xmlns:p14="http://schemas.microsoft.com/office/powerpoint/2010/main" val="475345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cannot identify the error with certainty, but </a:t>
            </a:r>
            <a:r>
              <a:rPr lang="en-US" b="1" u="sng"/>
              <a:t>Balaam</a:t>
            </a:r>
            <a:r>
              <a:rPr lang="en-US"/>
              <a:t> (see on v. 6) was the man who, after being prevented from cursing Israel, apparently advised Balak, king of Moab that the Israelites would forfeit God’s protection if he could induce them to worship idols (</a:t>
            </a:r>
            <a:r>
              <a:rPr lang="en-US" b="1" u="sng"/>
              <a:t>Num. 31:16</a:t>
            </a:r>
            <a:r>
              <a:rPr lang="en-US"/>
              <a:t>). Became symbolic of spiritual decline…  </a:t>
            </a:r>
            <a:r>
              <a:rPr lang="en-US" b="1" i="1"/>
              <a:t>stumbling block </a:t>
            </a:r>
            <a:r>
              <a:rPr lang="en-US"/>
              <a:t>= trap with tempting bait!</a:t>
            </a:r>
          </a:p>
          <a:p>
            <a:endParaRPr lang="en-US"/>
          </a:p>
          <a:p>
            <a:r>
              <a:rPr lang="en-US"/>
              <a:t> The Slaughter of Midian…</a:t>
            </a:r>
            <a:r>
              <a:rPr lang="en-US" b="1" i="1"/>
              <a:t>And Moses said to them, “Have you spared all the women? Behold, these caused the sons of Israel, through the counsel of Balaam, to trespass against the Lord in the matter of Peor, so the plague was among the congregation of the Lord .</a:t>
            </a:r>
          </a:p>
          <a:p>
            <a:r>
              <a:rPr lang="en-US"/>
              <a:t>Numbers 31:15‭-‬16 NASB</a:t>
            </a:r>
          </a:p>
          <a:p>
            <a:r>
              <a:rPr lang="en-US"/>
              <a:t>https://bible.com/bible/100/num.31.15-16.NASB</a:t>
            </a:r>
          </a:p>
        </p:txBody>
      </p:sp>
      <p:sp>
        <p:nvSpPr>
          <p:cNvPr id="4" name="Slide Number Placeholder 3"/>
          <p:cNvSpPr>
            <a:spLocks noGrp="1"/>
          </p:cNvSpPr>
          <p:nvPr>
            <p:ph type="sldNum" sz="quarter" idx="5"/>
          </p:nvPr>
        </p:nvSpPr>
        <p:spPr/>
        <p:txBody>
          <a:bodyPr/>
          <a:lstStyle/>
          <a:p>
            <a:fld id="{AAC37792-3584-8F44-A228-D4CCCED21F2F}" type="slidenum">
              <a:rPr lang="en-US" smtClean="0"/>
              <a:t>19</a:t>
            </a:fld>
            <a:endParaRPr lang="en-US"/>
          </a:p>
        </p:txBody>
      </p:sp>
    </p:spTree>
    <p:extLst>
      <p:ext uri="{BB962C8B-B14F-4D97-AF65-F5344CB8AC3E}">
        <p14:creationId xmlns:p14="http://schemas.microsoft.com/office/powerpoint/2010/main" val="4292401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White Stone</a:t>
            </a:r>
          </a:p>
          <a:p>
            <a:r>
              <a:rPr lang="en-US"/>
              <a:t>With this is linked a white stone inscribed with a new name. This has puzzled commentators for centuries. At least seven suggestions have been made with some confidence. One arises from legal practice, where a member of a jury who was for acquittal handed in a white stone. A second view sees a reference to reckoning, since white stones were often used in calculations. A third idea is that the white stone is the symbol of a happy day (like our ‘red-letter day’). Along somewhat the same lines is that which sees the stone as an amulet bringing good luck. A more prosaic suggestion is that the white stone represented a ticket to bread and circuses. A sixth suggestion arises from a rabbinic speculation that when the manna fell from heaven it was accompanied by precious stones (note that manna has just been mentioned). The seventh view is that the reference is to a stone in the breastplate of the high priest with the name of one of the tribes written on it. A variant sees a reference to the Urim (Exod. 28:30). Some of these may legitimately be criticized on the ground that either the stone is not white or it has no inscription. But none of them carries complete conviction. We simply do not know what the white stone signified, though clearly it did convey some assurance of blessing.</a:t>
            </a:r>
          </a:p>
          <a:p>
            <a:endParaRPr lang="en-US"/>
          </a:p>
          <a:p>
            <a:r>
              <a:rPr lang="en-US" b="1" u="sng"/>
              <a:t>New Name</a:t>
            </a:r>
            <a:endParaRPr lang="en-US" b="0" u="none"/>
          </a:p>
          <a:p>
            <a:r>
              <a:rPr lang="en-US" b="0" u="none"/>
              <a:t>This must be understood in the light of ideas held in antiquity about the function of a name. With us a name is no more than a distinguishing mark, a label. But in antiquity the name was widely held to sum up what the man stood for. It represented his character. It stood for the whole man. Here then the new name represents a new character. The fact that no-one knows it would be a crippling disadvantage for us. In the modern world what is the use of a name that nobody knows? But for people of antiquity the hidden name was precious. It meant that God had given the overcomer a new character which no-one knew except himself. It was not public property. It was a little secret between him and his God.</a:t>
            </a:r>
          </a:p>
        </p:txBody>
      </p:sp>
      <p:sp>
        <p:nvSpPr>
          <p:cNvPr id="4" name="Slide Number Placeholder 3"/>
          <p:cNvSpPr>
            <a:spLocks noGrp="1"/>
          </p:cNvSpPr>
          <p:nvPr>
            <p:ph type="sldNum" sz="quarter" idx="5"/>
          </p:nvPr>
        </p:nvSpPr>
        <p:spPr/>
        <p:txBody>
          <a:bodyPr/>
          <a:lstStyle/>
          <a:p>
            <a:fld id="{AAC37792-3584-8F44-A228-D4CCCED21F2F}" type="slidenum">
              <a:rPr lang="en-US" smtClean="0"/>
              <a:t>20</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000000"/>
                </a:solidFill>
                <a:effectLst/>
                <a:latin typeface="bressay"/>
              </a:rPr>
              <a:t>https://www.imb.org/2018/06/01/what-happened-to-the-seven-churches-of-revelation/</a:t>
            </a:r>
            <a:endParaRPr lang="en-US"/>
          </a:p>
          <a:p>
            <a:endParaRPr lang="en-US"/>
          </a:p>
          <a:p>
            <a:r>
              <a:rPr lang="en-US" b="1" i="0">
                <a:solidFill>
                  <a:srgbClr val="000000"/>
                </a:solidFill>
                <a:effectLst/>
                <a:latin typeface="freight-sans-pro"/>
              </a:rPr>
              <a:t>What Happened to the Seven Churches of Revelation?</a:t>
            </a:r>
          </a:p>
          <a:p>
            <a:r>
              <a:rPr lang="en-US" b="0" i="0">
                <a:solidFill>
                  <a:srgbClr val="000000"/>
                </a:solidFill>
                <a:effectLst/>
                <a:latin typeface="freight-sans-pro"/>
              </a:rPr>
              <a:t>By </a:t>
            </a:r>
            <a:r>
              <a:rPr lang="en-US" b="1" i="0">
                <a:solidFill>
                  <a:srgbClr val="000000"/>
                </a:solidFill>
                <a:effectLst/>
                <a:latin typeface="freight-sans-pro"/>
              </a:rPr>
              <a:t>Madeline Arthington and Karrie Sparrow</a:t>
            </a:r>
            <a:endParaRPr lang="en-US" b="0" i="0">
              <a:solidFill>
                <a:srgbClr val="000000"/>
              </a:solidFill>
              <a:effectLst/>
              <a:latin typeface="freight-sans-pro"/>
            </a:endParaRPr>
          </a:p>
          <a:p>
            <a:endParaRPr lang="en-US" b="1" i="0">
              <a:solidFill>
                <a:srgbClr val="000000"/>
              </a:solidFill>
              <a:effectLst/>
              <a:latin typeface="bressay"/>
            </a:endParaRPr>
          </a:p>
          <a:p>
            <a:r>
              <a:rPr lang="en-US" b="1" i="0">
                <a:solidFill>
                  <a:srgbClr val="000000"/>
                </a:solidFill>
                <a:effectLst/>
                <a:latin typeface="bressay"/>
              </a:rPr>
              <a:t>Pergamum-Bergama</a:t>
            </a:r>
          </a:p>
          <a:p>
            <a:r>
              <a:rPr lang="en-US" b="0" i="0">
                <a:solidFill>
                  <a:srgbClr val="000000"/>
                </a:solidFill>
                <a:effectLst/>
                <a:latin typeface="freight-sans-pro"/>
              </a:rPr>
              <a:t>The ruins of Pergamum sit atop a hill overlooking the modern-day city of Bergama. A state-of-the-art cable car carried us to the top of the hill where we viewed extensively excavated ruins. Pergamum was a principal city of the Roman empire in the first century. The most striking remnant is the steep theatre built into the side of the hill.</a:t>
            </a:r>
          </a:p>
          <a:p>
            <a:endParaRPr lang="en-US" b="0" i="1">
              <a:solidFill>
                <a:srgbClr val="666666"/>
              </a:solidFill>
              <a:effectLst/>
              <a:latin typeface="freight-sans-pro"/>
            </a:endParaRPr>
          </a:p>
          <a:p>
            <a:r>
              <a:rPr lang="en-US" b="0" i="0">
                <a:solidFill>
                  <a:srgbClr val="000000"/>
                </a:solidFill>
                <a:effectLst/>
                <a:latin typeface="freight-sans-pro"/>
              </a:rPr>
              <a:t>But it was the ruins of the temple to Zeus that sobered me. Some think this temple is why Jesus called Pergamum the place where Satan has his throne. Jesus had some serious warnings toward Christians in Pergamum who had fallen away from his teaching to embrace sinful behaviors. If they did not repent, Jesus himself would come and fight against them. Jesus did, however, commend the few in Pergamum who stood strong and didn’t renounce their faith even when their friend Antipas was killed (</a:t>
            </a:r>
            <a:r>
              <a:rPr lang="en-US" b="0" i="0" u="none" strike="noStrike">
                <a:solidFill>
                  <a:srgbClr val="5BC2E7"/>
                </a:solidFill>
                <a:effectLst/>
                <a:latin typeface="freight-sans-pro"/>
                <a:hlinkClick r:id="rId3"/>
              </a:rPr>
              <a:t>Rev. 2:13</a:t>
            </a:r>
            <a:r>
              <a:rPr lang="en-US" b="0" i="0">
                <a:solidFill>
                  <a:srgbClr val="000000"/>
                </a:solidFill>
                <a:effectLst/>
                <a:latin typeface="freight-sans-pro"/>
              </a:rPr>
              <a:t>).</a:t>
            </a:r>
            <a:endParaRPr lang="en-US" b="0" i="1">
              <a:solidFill>
                <a:srgbClr val="666666"/>
              </a:solidFill>
              <a:effectLst/>
              <a:latin typeface="freight-sans-pro"/>
            </a:endParaRPr>
          </a:p>
          <a:p>
            <a:endParaRPr lang="en-US" b="0" i="1">
              <a:solidFill>
                <a:srgbClr val="666666"/>
              </a:solidFill>
              <a:effectLst/>
              <a:latin typeface="freight-sans-pro"/>
            </a:endParaRPr>
          </a:p>
          <a:p>
            <a:r>
              <a:rPr lang="en-US" b="0" i="0">
                <a:solidFill>
                  <a:srgbClr val="000000"/>
                </a:solidFill>
                <a:effectLst/>
                <a:latin typeface="freight-sans-pro"/>
              </a:rPr>
              <a:t>Today, Bergama is made up of an “old city” of narrow, cobbled streets and a more modern city. The locals I interacted with didn’t disappoint as they extended their famous Turkish hospitality. Happy to offer information, one man told me Christians visit the seven churches like Muslims visit Mecca—to earn merit before God. My heart dropped to hear his misunderstanding of Christianity. Today, there are a few known believers around Bergama, but no churches.</a:t>
            </a:r>
          </a:p>
          <a:p>
            <a:endParaRPr lang="en-US" b="0" i="0">
              <a:solidFill>
                <a:srgbClr val="000000"/>
              </a:solidFill>
              <a:effectLst/>
              <a:latin typeface="freight-sans-pro"/>
            </a:endParaRPr>
          </a:p>
          <a:p>
            <a:r>
              <a:rPr lang="en-US" b="0" i="1">
                <a:solidFill>
                  <a:srgbClr val="666666"/>
                </a:solidFill>
                <a:effectLst/>
                <a:latin typeface="freight-sans-pro"/>
              </a:rPr>
              <a:t>The way to the Asclepion of Pergamum, perhaps the ancient world’s most famous medical center. Photo by Karrie Sparrow.</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21</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White Stone</a:t>
            </a:r>
          </a:p>
          <a:p>
            <a:r>
              <a:rPr lang="en-US"/>
              <a:t>With this is linked a white stone inscribed with a new name. This has puzzled commentators for centuries. At least seven suggestions have been made with some confidence. One arises from legal practice, where a member of a jury who was for acquittal handed in a white stone. A second view sees a reference to reckoning, since white stones were often used in calculations. A third idea is that the white stone is the symbol of a happy day (like our ‘red-letter day’). Along somewhat the same lines is that which sees the stone as an amulet bringing good luck. A more prosaic suggestion is that the white stone represented a ticket to bread and circuses. A sixth suggestion arises from a rabbinic speculation that when the manna fell from heaven it was accompanied by precious stones (note that manna has just been mentioned). The seventh view is that the reference is to a stone in the breastplate of the high priest with the name of one of the tribes written on it. A variant sees a reference to the Urim (Exod. 28:30). Some of these may legitimately be criticized on the ground that either the stone is not white or it has no inscription. But none of them carries complete conviction. We simply do not know what the white stone signified, though clearly it did convey some assurance of blessing.</a:t>
            </a:r>
          </a:p>
          <a:p>
            <a:endParaRPr lang="en-US"/>
          </a:p>
          <a:p>
            <a:r>
              <a:rPr lang="en-US" b="1" u="sng"/>
              <a:t>New Name</a:t>
            </a:r>
            <a:endParaRPr lang="en-US" b="0" u="none"/>
          </a:p>
          <a:p>
            <a:r>
              <a:rPr lang="en-US" b="0" u="none"/>
              <a:t>This must be understood in the light of ideas held in antiquity about the function of a name. With us a name is no more than a distinguishing mark, a label. But in antiquity the name was widely held to sum up what the man stood for. It represented his character. It stood for the whole man. Here then the new name represents a new character. The fact that no-one knows it would be a crippling disadvantage for us. In the modern world what is the use of a name that nobody knows? But for people of antiquity the hidden name was precious. It meant that God had given the overcomer a new character which no-one knew except himself. It was not public property. It was a little secret between him and his God.</a:t>
            </a:r>
          </a:p>
        </p:txBody>
      </p:sp>
      <p:sp>
        <p:nvSpPr>
          <p:cNvPr id="4" name="Slide Number Placeholder 3"/>
          <p:cNvSpPr>
            <a:spLocks noGrp="1"/>
          </p:cNvSpPr>
          <p:nvPr>
            <p:ph type="sldNum" sz="quarter" idx="5"/>
          </p:nvPr>
        </p:nvSpPr>
        <p:spPr/>
        <p:txBody>
          <a:bodyPr/>
          <a:lstStyle/>
          <a:p>
            <a:fld id="{AAC37792-3584-8F44-A228-D4CCCED21F2F}" type="slidenum">
              <a:rPr lang="en-US" smtClean="0"/>
              <a:t>22</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u="sng"/>
              <a:t>Tyndale Commentary</a:t>
            </a:r>
          </a:p>
          <a:p>
            <a:r>
              <a:rPr lang="en-US"/>
              <a:t>The Greek imperative is present, with a meaning like ‘keep on remembering’, ‘hold in memory’. They had enjoyed a close walk with God. Let their minds dwell on that. The second step is repent (the aorist points to a sharp break with evil). Christians can never dally with wrong. There must be a sharp break with it. But Christianity is not basically negative and the third step is do the things you did at first, i.e. the works that had issued from their first love.</a:t>
            </a:r>
          </a:p>
          <a:p>
            <a:endParaRPr lang="en-US"/>
          </a:p>
          <a:p>
            <a:r>
              <a:rPr lang="en-US" b="1" u="sng"/>
              <a:t>EPHESIANS 3:14-21</a:t>
            </a:r>
          </a:p>
          <a:p>
            <a:r>
              <a:rPr lang="en-US"/>
              <a:t>For this reason I bow my knees before the Father, from whom every family in heaven and on earth derives its name, that He would grant you, according to the riches of His glory, to be strengthened with power through His Spirit in the inner man, so that Christ may </a:t>
            </a:r>
            <a:r>
              <a:rPr lang="en-US" b="1" i="1" u="sng"/>
              <a:t>dwell in your hearts</a:t>
            </a:r>
            <a:r>
              <a:rPr lang="en-US" b="1" i="1"/>
              <a:t> </a:t>
            </a:r>
            <a:r>
              <a:rPr lang="en-US"/>
              <a:t>through faith; and that you, being </a:t>
            </a:r>
            <a:r>
              <a:rPr lang="en-US" b="1" i="1" u="sng"/>
              <a:t>rooted and grounded in love</a:t>
            </a:r>
            <a:r>
              <a:rPr lang="en-US"/>
              <a:t>, may be able to </a:t>
            </a:r>
            <a:r>
              <a:rPr lang="en-US" b="1" i="1" u="none"/>
              <a:t>comprehend with all the saints what is the breadth and length and height and depth, and to know the </a:t>
            </a:r>
            <a:r>
              <a:rPr lang="en-US" b="1" i="1" u="sng"/>
              <a:t>love of Christ </a:t>
            </a:r>
            <a:r>
              <a:rPr lang="en-US" b="1" i="1" u="none"/>
              <a:t>which surpasses knowledge</a:t>
            </a:r>
            <a:r>
              <a:rPr lang="en-US" b="1" i="1" u="sng"/>
              <a:t>,</a:t>
            </a:r>
            <a:r>
              <a:rPr lang="en-US"/>
              <a:t> that you may be filled up to all the fullness of God.  Now to Him who is able to do far more abundantly beyond all that we ask or think, according to the power that works within us, to Him be the glory in the church and in Christ Jesus to all generations forever and ever. Amen.</a:t>
            </a:r>
          </a:p>
          <a:p>
            <a:r>
              <a:rPr lang="en-US"/>
              <a:t>Ephesians 3:14‭-‬21 NASB</a:t>
            </a:r>
          </a:p>
          <a:p>
            <a:r>
              <a:rPr lang="en-US"/>
              <a:t>https://bible.com/bible/100/eph.3.14-21.NASB</a:t>
            </a:r>
          </a:p>
        </p:txBody>
      </p:sp>
      <p:sp>
        <p:nvSpPr>
          <p:cNvPr id="4" name="Slide Number Placeholder 3"/>
          <p:cNvSpPr>
            <a:spLocks noGrp="1"/>
          </p:cNvSpPr>
          <p:nvPr>
            <p:ph type="sldNum" sz="quarter" idx="5"/>
          </p:nvPr>
        </p:nvSpPr>
        <p:spPr/>
        <p:txBody>
          <a:bodyPr/>
          <a:lstStyle/>
          <a:p>
            <a:fld id="{AAC37792-3584-8F44-A228-D4CCCED21F2F}" type="slidenum">
              <a:rPr lang="en-US" smtClean="0"/>
              <a:t>8</a:t>
            </a:fld>
            <a:endParaRPr lang="en-US"/>
          </a:p>
        </p:txBody>
      </p:sp>
    </p:spTree>
    <p:extLst>
      <p:ext uri="{BB962C8B-B14F-4D97-AF65-F5344CB8AC3E}">
        <p14:creationId xmlns:p14="http://schemas.microsoft.com/office/powerpoint/2010/main" val="2707535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Smyrna-Izmir</a:t>
            </a:r>
          </a:p>
          <a:p>
            <a:endParaRPr lang="en-US" b="1" i="0">
              <a:solidFill>
                <a:srgbClr val="000000"/>
              </a:solidFill>
              <a:effectLst/>
              <a:latin typeface="bressay"/>
            </a:endParaRPr>
          </a:p>
          <a:p>
            <a:r>
              <a:rPr lang="en-US" b="1" i="0">
                <a:solidFill>
                  <a:srgbClr val="000000"/>
                </a:solidFill>
                <a:effectLst/>
                <a:latin typeface="bressay"/>
              </a:rPr>
              <a:t>Dispensational View – from the death of the Apostles until Constantine  AD 170-312</a:t>
            </a:r>
          </a:p>
          <a:p>
            <a:r>
              <a:rPr lang="en-US" b="1" i="0">
                <a:solidFill>
                  <a:srgbClr val="000000"/>
                </a:solidFill>
                <a:effectLst/>
                <a:latin typeface="bressay"/>
              </a:rPr>
              <a:t>*** Very limited Protestant view by the way. You would never find a Catholic or Orthodox Christian who accepted this view. The pope and Roman Catholic church becomes the symbol of AntiChrist in this view. Very dangerous view if it is not entirely correct.</a:t>
            </a:r>
          </a:p>
          <a:p>
            <a:endParaRPr lang="en-US" b="1" i="0">
              <a:solidFill>
                <a:srgbClr val="000000"/>
              </a:solidFill>
              <a:effectLst/>
              <a:latin typeface="bressay"/>
            </a:endParaRPr>
          </a:p>
          <a:p>
            <a:r>
              <a:rPr lang="en-US" b="1" i="0">
                <a:solidFill>
                  <a:srgbClr val="000000"/>
                </a:solidFill>
                <a:effectLst/>
                <a:latin typeface="bressay"/>
              </a:rPr>
              <a:t>Historical View – a church facing persecution in Asia Minor</a:t>
            </a:r>
          </a:p>
          <a:p>
            <a:endParaRPr lang="en-US" b="1" i="0">
              <a:solidFill>
                <a:srgbClr val="000000"/>
              </a:solidFill>
              <a:effectLst/>
              <a:latin typeface="bressay"/>
            </a:endParaRPr>
          </a:p>
          <a:p>
            <a:r>
              <a:rPr lang="en-US" b="1" i="0">
                <a:solidFill>
                  <a:srgbClr val="000000"/>
                </a:solidFill>
                <a:effectLst/>
                <a:latin typeface="bressay"/>
              </a:rPr>
              <a:t>Spiritual View – Being faithful during times of persecution</a:t>
            </a:r>
          </a:p>
          <a:p>
            <a:endParaRPr lang="en-US" b="1" i="0">
              <a:solidFill>
                <a:srgbClr val="000000"/>
              </a:solidFill>
              <a:effectLst/>
              <a:latin typeface="bressay"/>
            </a:endParaRP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9</a:t>
            </a:fld>
            <a:endParaRPr lang="en-US"/>
          </a:p>
        </p:txBody>
      </p:sp>
    </p:spTree>
    <p:extLst>
      <p:ext uri="{BB962C8B-B14F-4D97-AF65-F5344CB8AC3E}">
        <p14:creationId xmlns:p14="http://schemas.microsoft.com/office/powerpoint/2010/main" val="244754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Smyrna-Izmir</a:t>
            </a:r>
          </a:p>
          <a:p>
            <a:endParaRPr lang="en-US" b="1" i="0">
              <a:solidFill>
                <a:srgbClr val="000000"/>
              </a:solidFill>
              <a:effectLst/>
              <a:latin typeface="bressay"/>
            </a:endParaRPr>
          </a:p>
          <a:p>
            <a:r>
              <a:rPr lang="en-US" b="1" i="0">
                <a:solidFill>
                  <a:srgbClr val="000000"/>
                </a:solidFill>
                <a:effectLst/>
                <a:latin typeface="bressay"/>
              </a:rPr>
              <a:t>Dispensational View – from the death of the Apostles until Constantine  AD 170-312</a:t>
            </a:r>
          </a:p>
          <a:p>
            <a:endParaRPr lang="en-US" b="1" i="0">
              <a:solidFill>
                <a:srgbClr val="000000"/>
              </a:solidFill>
              <a:effectLst/>
              <a:latin typeface="bressay"/>
            </a:endParaRPr>
          </a:p>
          <a:p>
            <a:r>
              <a:rPr lang="en-US" b="1" i="0">
                <a:solidFill>
                  <a:srgbClr val="000000"/>
                </a:solidFill>
                <a:effectLst/>
                <a:latin typeface="bressay"/>
              </a:rPr>
              <a:t>Historical View – a church facing persecution</a:t>
            </a:r>
          </a:p>
          <a:p>
            <a:endParaRPr lang="en-US" b="1" i="0">
              <a:solidFill>
                <a:srgbClr val="000000"/>
              </a:solidFill>
              <a:effectLst/>
              <a:latin typeface="bressay"/>
            </a:endParaRPr>
          </a:p>
          <a:p>
            <a:r>
              <a:rPr lang="en-US" b="1" i="0">
                <a:solidFill>
                  <a:srgbClr val="000000"/>
                </a:solidFill>
                <a:effectLst/>
                <a:latin typeface="bressay"/>
              </a:rPr>
              <a:t>Spiritual View – Being faithful during times of persecution</a:t>
            </a:r>
          </a:p>
          <a:p>
            <a:endParaRPr lang="en-US" b="1" i="0">
              <a:solidFill>
                <a:srgbClr val="000000"/>
              </a:solidFill>
              <a:effectLst/>
              <a:latin typeface="bressay"/>
            </a:endParaRPr>
          </a:p>
          <a:p>
            <a:endParaRPr lang="en-US" b="1" i="0">
              <a:solidFill>
                <a:srgbClr val="000000"/>
              </a:solidFill>
              <a:effectLst/>
              <a:latin typeface="bressay"/>
            </a:endParaRPr>
          </a:p>
        </p:txBody>
      </p:sp>
      <p:sp>
        <p:nvSpPr>
          <p:cNvPr id="4" name="Slide Number Placeholder 3"/>
          <p:cNvSpPr>
            <a:spLocks noGrp="1"/>
          </p:cNvSpPr>
          <p:nvPr>
            <p:ph type="sldNum" sz="quarter" idx="5"/>
          </p:nvPr>
        </p:nvSpPr>
        <p:spPr/>
        <p:txBody>
          <a:bodyPr/>
          <a:lstStyle/>
          <a:p>
            <a:fld id="{AAC37792-3584-8F44-A228-D4CCCED21F2F}" type="slidenum">
              <a:rPr lang="en-US" smtClean="0"/>
              <a:t>10</a:t>
            </a:fld>
            <a:endParaRPr lang="en-US"/>
          </a:p>
        </p:txBody>
      </p:sp>
    </p:spTree>
    <p:extLst>
      <p:ext uri="{BB962C8B-B14F-4D97-AF65-F5344CB8AC3E}">
        <p14:creationId xmlns:p14="http://schemas.microsoft.com/office/powerpoint/2010/main" val="244754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NOTE: “smyrna” = “myrrh” = a burial ointment</a:t>
            </a:r>
          </a:p>
          <a:p>
            <a:endParaRPr lang="en-US" b="1" i="0">
              <a:solidFill>
                <a:srgbClr val="000000"/>
              </a:solidFill>
              <a:effectLst/>
              <a:latin typeface="bressay"/>
            </a:endParaRPr>
          </a:p>
          <a:p>
            <a:r>
              <a:rPr lang="en-US" b="1" i="0">
                <a:solidFill>
                  <a:srgbClr val="000000"/>
                </a:solidFill>
                <a:effectLst/>
                <a:latin typeface="bressay"/>
              </a:rPr>
              <a:t>“was dead” = “became dead” (aorist = past tense = happened in history, but eternal nature is “the Living One”)</a:t>
            </a:r>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11</a:t>
            </a:fld>
            <a:endParaRPr lang="en-US"/>
          </a:p>
        </p:txBody>
      </p:sp>
    </p:spTree>
    <p:extLst>
      <p:ext uri="{BB962C8B-B14F-4D97-AF65-F5344CB8AC3E}">
        <p14:creationId xmlns:p14="http://schemas.microsoft.com/office/powerpoint/2010/main" val="1123556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Tribulation for Ten days</a:t>
            </a:r>
            <a:r>
              <a:rPr lang="en-US" b="0" u="none"/>
              <a:t> = </a:t>
            </a:r>
            <a:r>
              <a:rPr lang="en-US"/>
              <a:t>?Possibly… ten waves of Christian persecution in the early church before Constantine?</a:t>
            </a:r>
          </a:p>
          <a:p>
            <a:r>
              <a:rPr lang="en-US" b="0" u="none"/>
              <a:t>?Or ten days of testing of Daniel and friends?</a:t>
            </a:r>
          </a:p>
          <a:p>
            <a:endParaRPr lang="en-US" b="1" u="sng"/>
          </a:p>
          <a:p>
            <a:r>
              <a:rPr lang="en-US" b="1" u="sng"/>
              <a:t>Daniel 1:11-15</a:t>
            </a:r>
          </a:p>
          <a:p>
            <a:r>
              <a:rPr lang="en-US"/>
              <a:t>But Daniel said to the overseer whom the commander of the officials had appointed over Daniel, Hananiah, Mishael and Azariah, “</a:t>
            </a:r>
            <a:r>
              <a:rPr lang="en-US" b="1" i="1" u="sng"/>
              <a:t>Please test your servants for ten days</a:t>
            </a:r>
            <a:r>
              <a:rPr lang="en-US"/>
              <a:t>, and let us be given some vegetables to eat and water to drink. Then let our appearance be observed in your presence and the appearance of the youths who are eating the king’s choice food; and deal with your servants according to what you see.”  So he listened to them in this matter and tested them for ten days. At the end of ten days their appearance seemed better and they were fatter than all the youths who had been eating the king’s choice food.</a:t>
            </a:r>
          </a:p>
          <a:p>
            <a:r>
              <a:rPr lang="en-US"/>
              <a:t>Daniel 1:11‭-‬15 NASB</a:t>
            </a:r>
          </a:p>
          <a:p>
            <a:r>
              <a:rPr lang="en-US"/>
              <a:t>https://bible.com/bible/100/dan.1.11-15.NASB</a:t>
            </a:r>
          </a:p>
          <a:p>
            <a:endParaRPr lang="en-US"/>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12</a:t>
            </a:fld>
            <a:endParaRPr lang="en-US"/>
          </a:p>
        </p:txBody>
      </p:sp>
    </p:spTree>
    <p:extLst>
      <p:ext uri="{BB962C8B-B14F-4D97-AF65-F5344CB8AC3E}">
        <p14:creationId xmlns:p14="http://schemas.microsoft.com/office/powerpoint/2010/main" val="18487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Smyrna</a:t>
            </a:r>
          </a:p>
          <a:p>
            <a:endParaRPr lang="en-US" b="1" i="0">
              <a:solidFill>
                <a:srgbClr val="000000"/>
              </a:solidFill>
              <a:effectLst/>
              <a:latin typeface="bressay"/>
            </a:endParaRPr>
          </a:p>
          <a:p>
            <a:r>
              <a:rPr lang="en-US" b="1" i="0">
                <a:solidFill>
                  <a:srgbClr val="000000"/>
                </a:solidFill>
                <a:effectLst/>
                <a:latin typeface="bressay"/>
              </a:rPr>
              <a:t>Center of the Emperor cult. </a:t>
            </a:r>
            <a:r>
              <a:rPr lang="en-US" b="0" i="0">
                <a:solidFill>
                  <a:srgbClr val="000000"/>
                </a:solidFill>
                <a:effectLst/>
                <a:latin typeface="bressay"/>
              </a:rPr>
              <a:t>Forced to say “Ceasar is Lord.”</a:t>
            </a:r>
          </a:p>
          <a:p>
            <a:endParaRPr lang="en-US" b="0" i="0">
              <a:solidFill>
                <a:srgbClr val="000000"/>
              </a:solidFill>
              <a:effectLst/>
              <a:latin typeface="bressay"/>
            </a:endParaRPr>
          </a:p>
          <a:p>
            <a:r>
              <a:rPr lang="en-US" b="0" i="0">
                <a:solidFill>
                  <a:srgbClr val="000000"/>
                </a:solidFill>
                <a:effectLst/>
                <a:latin typeface="bressay"/>
              </a:rPr>
              <a:t>Polycarp, Bishop of Smyrna, given choice to renounce Christ or die… “Eighty and six years have I served Him (Christ), and He has done me no wrong. How can I blaspheme my King who saved me?” </a:t>
            </a:r>
          </a:p>
          <a:p>
            <a:r>
              <a:rPr lang="en-US" b="0" i="0">
                <a:solidFill>
                  <a:srgbClr val="000000"/>
                </a:solidFill>
                <a:effectLst/>
                <a:latin typeface="bressay"/>
              </a:rPr>
              <a:t>Martyred: Feb 23, AD 155.</a:t>
            </a:r>
          </a:p>
          <a:p>
            <a:endParaRPr lang="en-US" b="0" i="0">
              <a:solidFill>
                <a:srgbClr val="000000"/>
              </a:solidFill>
              <a:effectLst/>
              <a:latin typeface="bressay"/>
            </a:endParaRP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13</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https://www.imb.org/2018/06/01/what-happened-to-the-seven-churches-of-revelation/</a:t>
            </a:r>
          </a:p>
          <a:p>
            <a:endParaRPr lang="en-US" b="1" i="0">
              <a:solidFill>
                <a:srgbClr val="000000"/>
              </a:solidFill>
              <a:effectLst/>
              <a:latin typeface="bressay"/>
            </a:endParaRPr>
          </a:p>
          <a:p>
            <a:r>
              <a:rPr lang="en-US" b="1" i="0">
                <a:solidFill>
                  <a:srgbClr val="000000"/>
                </a:solidFill>
                <a:effectLst/>
                <a:latin typeface="freight-sans-pro"/>
              </a:rPr>
              <a:t>What Happened to the Seven Churches of Revelation?</a:t>
            </a:r>
          </a:p>
          <a:p>
            <a:r>
              <a:rPr lang="en-US" b="0" i="0">
                <a:solidFill>
                  <a:srgbClr val="000000"/>
                </a:solidFill>
                <a:effectLst/>
                <a:latin typeface="freight-sans-pro"/>
              </a:rPr>
              <a:t>By </a:t>
            </a:r>
            <a:r>
              <a:rPr lang="en-US" b="1" i="0">
                <a:solidFill>
                  <a:srgbClr val="000000"/>
                </a:solidFill>
                <a:effectLst/>
                <a:latin typeface="freight-sans-pro"/>
              </a:rPr>
              <a:t>Madeline Arthington and Karrie Sparrow</a:t>
            </a:r>
            <a:endParaRPr lang="en-US" b="0" i="0">
              <a:solidFill>
                <a:srgbClr val="000000"/>
              </a:solidFill>
              <a:effectLst/>
              <a:latin typeface="freight-sans-pro"/>
            </a:endParaRPr>
          </a:p>
          <a:p>
            <a:endParaRPr lang="en-US" b="1" i="0">
              <a:solidFill>
                <a:srgbClr val="000000"/>
              </a:solidFill>
              <a:effectLst/>
              <a:latin typeface="bressay"/>
            </a:endParaRPr>
          </a:p>
          <a:p>
            <a:r>
              <a:rPr lang="en-US" b="1" i="0">
                <a:solidFill>
                  <a:srgbClr val="000000"/>
                </a:solidFill>
                <a:effectLst/>
                <a:latin typeface="bressay"/>
              </a:rPr>
              <a:t>Smyrna-Izmir</a:t>
            </a:r>
          </a:p>
          <a:p>
            <a:r>
              <a:rPr lang="en-US" b="0" i="0">
                <a:solidFill>
                  <a:srgbClr val="000000"/>
                </a:solidFill>
                <a:effectLst/>
                <a:latin typeface="freight-sans-pro"/>
              </a:rPr>
              <a:t>The ruins of Smyrna’s marketplace are nestled in a city block of the thriving seaport city, Izmir. One of the oldest continuously inhabited cities of the world, Izmir is now home to more than four million people. When we pulled up to the ruins of ancient Smyrna’s marketplace, high school students spilled out from their school. They seemed ambivalent to the millennia-old city ruins across the street from them.</a:t>
            </a:r>
          </a:p>
          <a:p>
            <a:endParaRPr lang="en-US" b="0" i="1">
              <a:solidFill>
                <a:srgbClr val="666666"/>
              </a:solidFill>
              <a:effectLst/>
              <a:latin typeface="freight-sans-pro"/>
            </a:endParaRPr>
          </a:p>
          <a:p>
            <a:r>
              <a:rPr lang="en-US" b="0" i="0">
                <a:solidFill>
                  <a:srgbClr val="000000"/>
                </a:solidFill>
                <a:effectLst/>
                <a:latin typeface="freight-sans-pro"/>
              </a:rPr>
              <a:t>Jesus’s words to the believers in Smyrna encouraged them in the face of coming persecution. “Be faithful, even to the point of death, and I will give you life as your victor’s crown” (</a:t>
            </a:r>
            <a:r>
              <a:rPr lang="en-US" b="0" i="0" u="none" strike="noStrike">
                <a:solidFill>
                  <a:srgbClr val="5BC2E7"/>
                </a:solidFill>
                <a:effectLst/>
                <a:latin typeface="freight-sans-pro"/>
                <a:hlinkClick r:id="rId3"/>
              </a:rPr>
              <a:t>Rev. 2:10 NIV</a:t>
            </a:r>
            <a:r>
              <a:rPr lang="en-US" b="0" i="0">
                <a:solidFill>
                  <a:srgbClr val="000000"/>
                </a:solidFill>
                <a:effectLst/>
                <a:latin typeface="freight-sans-pro"/>
              </a:rPr>
              <a:t>). Indeed, not just in Smyrna but across the entire region, first-century believers who resisted the pressure of imperial cult worship endured persecution. Some scholars think this persecution was often economic, like the loss of a job or financial wealth (Fairchild, p. 146). Probably for this reason, Jesus reminded them they are spiritually rich even though materially poor.</a:t>
            </a:r>
          </a:p>
          <a:p>
            <a:endParaRPr lang="en-US" b="0" i="1">
              <a:solidFill>
                <a:srgbClr val="666666"/>
              </a:solidFill>
              <a:effectLst/>
              <a:latin typeface="freight-sans-pro"/>
            </a:endParaRPr>
          </a:p>
          <a:p>
            <a:r>
              <a:rPr lang="en-US" b="0" i="0">
                <a:solidFill>
                  <a:srgbClr val="000000"/>
                </a:solidFill>
                <a:effectLst/>
                <a:latin typeface="freight-sans-pro"/>
              </a:rPr>
              <a:t>The early church father Polycarp was the bishop of Smyrna and a disciple of the apostle John. At the age of eighty-six, he was burned at the stake for refusing to renounce his faith in Christ. Some of Polycarp’s last words were, “For eighty-six years I have been his servant, and he has done me no wrong. How can I blaspheme my King who saved me?” (Wilson, p. 311).</a:t>
            </a:r>
          </a:p>
          <a:p>
            <a:endParaRPr lang="en-US" b="0" i="0">
              <a:solidFill>
                <a:srgbClr val="000000"/>
              </a:solidFill>
              <a:effectLst/>
              <a:latin typeface="freight-sans-pro"/>
            </a:endParaRPr>
          </a:p>
          <a:p>
            <a:r>
              <a:rPr lang="en-US" b="0" i="0">
                <a:solidFill>
                  <a:srgbClr val="000000"/>
                </a:solidFill>
                <a:effectLst/>
                <a:latin typeface="freight-sans-pro"/>
              </a:rPr>
              <a:t>The modern city of Izmir is filled with secular modernists—officially Muslim by name but sincerely disillusioned with Islam and the current political climate. They may know that Christians “used to” live in Izmir, but most are unaware of the thriving Christian community of up to five hundred believers scattered among at least twelve churches. Although many of these churches are historically Catholic or Orthodox, there is a growing number of evangelical Protestant believers as well.</a:t>
            </a: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14</a:t>
            </a:fld>
            <a:endParaRPr lang="en-US"/>
          </a:p>
        </p:txBody>
      </p:sp>
    </p:spTree>
    <p:extLst>
      <p:ext uri="{BB962C8B-B14F-4D97-AF65-F5344CB8AC3E}">
        <p14:creationId xmlns:p14="http://schemas.microsoft.com/office/powerpoint/2010/main" val="3751787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latin typeface="bressay"/>
              </a:rPr>
              <a:t>Smyrna</a:t>
            </a:r>
          </a:p>
          <a:p>
            <a:endParaRPr lang="en-US" b="1" i="0">
              <a:solidFill>
                <a:srgbClr val="000000"/>
              </a:solidFill>
              <a:effectLst/>
              <a:latin typeface="bressay"/>
            </a:endParaRPr>
          </a:p>
          <a:p>
            <a:r>
              <a:rPr lang="en-US" b="1" i="0">
                <a:solidFill>
                  <a:srgbClr val="000000"/>
                </a:solidFill>
                <a:effectLst/>
                <a:latin typeface="bressay"/>
              </a:rPr>
              <a:t>Center of the Emperor cult. </a:t>
            </a:r>
            <a:r>
              <a:rPr lang="en-US" b="0" i="0">
                <a:solidFill>
                  <a:srgbClr val="000000"/>
                </a:solidFill>
                <a:effectLst/>
                <a:latin typeface="bressay"/>
              </a:rPr>
              <a:t>Forced to say “Ceasar is Lord.”</a:t>
            </a:r>
          </a:p>
          <a:p>
            <a:endParaRPr lang="en-US" b="0" i="0">
              <a:solidFill>
                <a:srgbClr val="000000"/>
              </a:solidFill>
              <a:effectLst/>
              <a:latin typeface="bressay"/>
            </a:endParaRPr>
          </a:p>
          <a:p>
            <a:r>
              <a:rPr lang="en-US" b="0" i="0">
                <a:solidFill>
                  <a:srgbClr val="000000"/>
                </a:solidFill>
                <a:effectLst/>
                <a:latin typeface="bressay"/>
              </a:rPr>
              <a:t>Polycarp, Bishop of Smyrna, given choice to renounce Christ or die… “Eighty and six years have I served Him (Christ), and He has done me no wrong. How can I blaspheme my King who saved me?” </a:t>
            </a:r>
          </a:p>
          <a:p>
            <a:r>
              <a:rPr lang="en-US" b="0" i="0">
                <a:solidFill>
                  <a:srgbClr val="000000"/>
                </a:solidFill>
                <a:effectLst/>
                <a:latin typeface="bressay"/>
              </a:rPr>
              <a:t>Martyred: Feb 23, AD 155.</a:t>
            </a:r>
          </a:p>
          <a:p>
            <a:endParaRPr lang="en-US" b="0" i="0">
              <a:solidFill>
                <a:srgbClr val="000000"/>
              </a:solidFill>
              <a:effectLst/>
              <a:latin typeface="bressay"/>
            </a:endParaRPr>
          </a:p>
          <a:p>
            <a:endParaRPr lang="en-US"/>
          </a:p>
        </p:txBody>
      </p:sp>
      <p:sp>
        <p:nvSpPr>
          <p:cNvPr id="4" name="Slide Number Placeholder 3"/>
          <p:cNvSpPr>
            <a:spLocks noGrp="1"/>
          </p:cNvSpPr>
          <p:nvPr>
            <p:ph type="sldNum" sz="quarter" idx="5"/>
          </p:nvPr>
        </p:nvSpPr>
        <p:spPr/>
        <p:txBody>
          <a:bodyPr/>
          <a:lstStyle/>
          <a:p>
            <a:fld id="{AAC37792-3584-8F44-A228-D4CCCED21F2F}" type="slidenum">
              <a:rPr lang="en-US" smtClean="0"/>
              <a:t>15</a:t>
            </a:fld>
            <a:endParaRPr lang="en-US"/>
          </a:p>
        </p:txBody>
      </p:sp>
    </p:spTree>
    <p:extLst>
      <p:ext uri="{BB962C8B-B14F-4D97-AF65-F5344CB8AC3E}">
        <p14:creationId xmlns:p14="http://schemas.microsoft.com/office/powerpoint/2010/main" val="3751787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1912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4212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2481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1259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480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3279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340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1262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6/4/2020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9024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79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6/4/2020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395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192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6/4/2020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498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6/4/2020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684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6/4/2020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592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702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6/4/2020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835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6/4/2020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7174351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hXsiWoyjw6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hyperlink" Target="mailto:pastor@faithprinceton.org" TargetMode="External"/><Relationship Id="rId2" Type="http://schemas.openxmlformats.org/officeDocument/2006/relationships/hyperlink" Target="http://www.faithprinceton.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8A553-61DF-9641-9D53-80F1447E560A}"/>
              </a:ext>
            </a:extLst>
          </p:cNvPr>
          <p:cNvSpPr>
            <a:spLocks noGrp="1"/>
          </p:cNvSpPr>
          <p:nvPr>
            <p:ph type="title"/>
          </p:nvPr>
        </p:nvSpPr>
        <p:spPr/>
        <p:txBody>
          <a:bodyPr/>
          <a:lstStyle/>
          <a:p>
            <a:r>
              <a:rPr lang="en-US"/>
              <a:t>End Here May 27th</a:t>
            </a:r>
          </a:p>
        </p:txBody>
      </p:sp>
      <p:sp>
        <p:nvSpPr>
          <p:cNvPr id="3" name="Content Placeholder 2">
            <a:extLst>
              <a:ext uri="{FF2B5EF4-FFF2-40B4-BE49-F238E27FC236}">
                <a16:creationId xmlns:a16="http://schemas.microsoft.com/office/drawing/2014/main" id="{AC09C4AE-D96F-A54B-9D2A-7CFE507304B5}"/>
              </a:ext>
            </a:extLst>
          </p:cNvPr>
          <p:cNvSpPr>
            <a:spLocks noGrp="1"/>
          </p:cNvSpPr>
          <p:nvPr>
            <p:ph idx="1"/>
          </p:nvPr>
        </p:nvSpPr>
        <p:spPr/>
        <p:txBody>
          <a:bodyPr>
            <a:normAutofit/>
          </a:bodyPr>
          <a:lstStyle/>
          <a:p>
            <a:pPr marL="0" indent="0">
              <a:buNone/>
            </a:pPr>
            <a:r>
              <a:rPr lang="en-US" sz="4000"/>
              <a:t>Begin Here June 3</a:t>
            </a:r>
            <a:r>
              <a:rPr lang="en-US" sz="4000" baseline="30000"/>
              <a:t>rd</a:t>
            </a:r>
            <a:r>
              <a:rPr lang="en-US" sz="4000"/>
              <a:t>, 2020</a:t>
            </a:r>
          </a:p>
        </p:txBody>
      </p:sp>
    </p:spTree>
    <p:extLst>
      <p:ext uri="{BB962C8B-B14F-4D97-AF65-F5344CB8AC3E}">
        <p14:creationId xmlns:p14="http://schemas.microsoft.com/office/powerpoint/2010/main" val="73925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Smyrna – Revelation 2:8-11</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288892" y="1538653"/>
            <a:ext cx="11499082" cy="5074418"/>
          </a:xfrm>
        </p:spPr>
        <p:txBody>
          <a:bodyPr>
            <a:normAutofit/>
          </a:bodyPr>
          <a:lstStyle/>
          <a:p>
            <a:pPr marL="0" indent="0">
              <a:buNone/>
            </a:pPr>
            <a:r>
              <a:rPr lang="en-US" sz="3200" b="1" i="1" baseline="30000">
                <a:effectLst/>
                <a:latin typeface="Calibri" panose="020F0502020204030204" pitchFamily="34" charset="0"/>
              </a:rPr>
              <a:t>8 </a:t>
            </a:r>
            <a:r>
              <a:rPr lang="en-US" sz="3200" b="0" i="1">
                <a:effectLst/>
                <a:latin typeface="Calibri" panose="020F0502020204030204" pitchFamily="34" charset="0"/>
              </a:rPr>
              <a:t>“And to the angel of the church in Smyrna write:</a:t>
            </a:r>
          </a:p>
          <a:p>
            <a:pPr marL="0" indent="0">
              <a:buNone/>
            </a:pPr>
            <a:r>
              <a:rPr lang="en-US" sz="3200" b="0" i="1">
                <a:effectLst/>
                <a:latin typeface="Calibri" panose="020F0502020204030204" pitchFamily="34" charset="0"/>
              </a:rPr>
              <a:t>The first and the last, who was dead, and has come to life, says this:</a:t>
            </a:r>
          </a:p>
          <a:p>
            <a:pPr marL="0" indent="0">
              <a:buNone/>
            </a:pPr>
            <a:r>
              <a:rPr lang="en-US" sz="3200" b="1" i="1" baseline="30000">
                <a:effectLst/>
                <a:latin typeface="Calibri" panose="020F0502020204030204" pitchFamily="34" charset="0"/>
              </a:rPr>
              <a:t>9 </a:t>
            </a:r>
            <a:r>
              <a:rPr lang="en-US" sz="3200" b="0" i="1">
                <a:effectLst/>
                <a:latin typeface="Calibri" panose="020F0502020204030204" pitchFamily="34" charset="0"/>
              </a:rPr>
              <a:t>‘I know your tribulation and your poverty (but you are rich), and the blasphemy by those who say they are Jews and are not, but are a synagogue of Satan. </a:t>
            </a:r>
            <a:r>
              <a:rPr lang="en-US" sz="3200" b="1" i="1" baseline="30000">
                <a:effectLst/>
                <a:latin typeface="Calibri" panose="020F0502020204030204" pitchFamily="34" charset="0"/>
              </a:rPr>
              <a:t>10 </a:t>
            </a:r>
            <a:r>
              <a:rPr lang="en-US" sz="3200" b="0" i="1">
                <a:effectLst/>
                <a:latin typeface="Calibri" panose="020F0502020204030204" pitchFamily="34" charset="0"/>
              </a:rPr>
              <a:t>Do not fear what you are about to suffer. Behold, the devil is about to cast some of you into prison, so that you will be tested, and you will have tribulation for ten days. Be faithful until death, and I will give you the crown of life. </a:t>
            </a:r>
            <a:r>
              <a:rPr lang="en-US" sz="3200" b="1" i="1" baseline="30000">
                <a:effectLst/>
                <a:latin typeface="Calibri" panose="020F0502020204030204" pitchFamily="34" charset="0"/>
              </a:rPr>
              <a:t>11 </a:t>
            </a:r>
            <a:r>
              <a:rPr lang="en-US" sz="3200" b="0" i="1">
                <a:effectLst/>
                <a:latin typeface="Calibri" panose="020F0502020204030204" pitchFamily="34" charset="0"/>
              </a:rPr>
              <a:t>He who has an ear, let him hear what the Spirit says to the churches. He who overcomes will not be hurt by the second death.’</a:t>
            </a:r>
          </a:p>
          <a:p>
            <a:pPr marL="0" indent="0">
              <a:buNone/>
            </a:pPr>
            <a:endParaRPr lang="en-US" sz="2800" i="1"/>
          </a:p>
        </p:txBody>
      </p:sp>
    </p:spTree>
    <p:extLst>
      <p:ext uri="{BB962C8B-B14F-4D97-AF65-F5344CB8AC3E}">
        <p14:creationId xmlns:p14="http://schemas.microsoft.com/office/powerpoint/2010/main" val="342451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Smyrna – Revelation 2:8-11</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728504" y="2666040"/>
            <a:ext cx="10915023" cy="754587"/>
          </a:xfrm>
        </p:spPr>
        <p:txBody>
          <a:bodyPr>
            <a:noAutofit/>
          </a:bodyPr>
          <a:lstStyle/>
          <a:p>
            <a:pPr marL="0" indent="0">
              <a:buNone/>
            </a:pPr>
            <a:r>
              <a:rPr lang="en-US" sz="2800" b="1" i="1" baseline="30000">
                <a:effectLst/>
                <a:latin typeface="Calibri" panose="020F0502020204030204" pitchFamily="34" charset="0"/>
              </a:rPr>
              <a:t>8 </a:t>
            </a:r>
            <a:r>
              <a:rPr lang="en-US" sz="2800" b="0" i="1">
                <a:effectLst/>
                <a:latin typeface="Calibri" panose="020F0502020204030204" pitchFamily="34" charset="0"/>
              </a:rPr>
              <a:t>The first and the last, who </a:t>
            </a:r>
            <a:r>
              <a:rPr lang="en-US" sz="2800" b="1" i="1" u="sng">
                <a:effectLst/>
                <a:latin typeface="Calibri" panose="020F0502020204030204" pitchFamily="34" charset="0"/>
              </a:rPr>
              <a:t>was dead</a:t>
            </a:r>
            <a:r>
              <a:rPr lang="en-US" sz="2800" b="0" i="1">
                <a:effectLst/>
                <a:latin typeface="Calibri" panose="020F0502020204030204" pitchFamily="34" charset="0"/>
              </a:rPr>
              <a:t>, and has </a:t>
            </a:r>
            <a:r>
              <a:rPr lang="en-US" sz="2800" b="1" i="1" u="sng">
                <a:effectLst/>
                <a:latin typeface="Calibri" panose="020F0502020204030204" pitchFamily="34" charset="0"/>
              </a:rPr>
              <a:t>come to life</a:t>
            </a:r>
            <a:r>
              <a:rPr lang="en-US" sz="2800" b="0" i="1">
                <a:effectLst/>
                <a:latin typeface="Calibri" panose="020F0502020204030204" pitchFamily="34" charset="0"/>
              </a:rPr>
              <a:t>, says this:</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Introduction/Description of Jesus</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728504" y="3956538"/>
            <a:ext cx="11105523" cy="1256044"/>
          </a:xfrm>
        </p:spPr>
        <p:txBody>
          <a:bodyPr>
            <a:noAutofit/>
          </a:bodyPr>
          <a:lstStyle/>
          <a:p>
            <a:pPr marL="0" indent="0">
              <a:buNone/>
            </a:pPr>
            <a:r>
              <a:rPr lang="en-US" sz="2800" b="1" i="1" baseline="30000">
                <a:effectLst/>
                <a:latin typeface="Calibri" panose="020F0502020204030204" pitchFamily="34" charset="0"/>
              </a:rPr>
              <a:t>9 </a:t>
            </a:r>
            <a:r>
              <a:rPr lang="en-US" sz="2800" b="0" i="1">
                <a:effectLst/>
                <a:latin typeface="Calibri" panose="020F0502020204030204" pitchFamily="34" charset="0"/>
              </a:rPr>
              <a:t>‘I know your tribulation and your </a:t>
            </a:r>
            <a:r>
              <a:rPr lang="en-US" sz="2800" b="1" i="1" u="sng">
                <a:effectLst/>
                <a:latin typeface="Calibri" panose="020F0502020204030204" pitchFamily="34" charset="0"/>
              </a:rPr>
              <a:t>poverty</a:t>
            </a:r>
            <a:r>
              <a:rPr lang="en-US" sz="2800" b="0" i="1">
                <a:effectLst/>
                <a:latin typeface="Calibri" panose="020F0502020204030204" pitchFamily="34" charset="0"/>
              </a:rPr>
              <a:t> (but you are </a:t>
            </a:r>
            <a:r>
              <a:rPr lang="en-US" sz="2800" b="1" i="1" u="sng">
                <a:effectLst/>
                <a:latin typeface="Calibri" panose="020F0502020204030204" pitchFamily="34" charset="0"/>
              </a:rPr>
              <a:t>rich</a:t>
            </a:r>
            <a:r>
              <a:rPr lang="en-US" sz="2800" b="0" i="1">
                <a:effectLst/>
                <a:latin typeface="Calibri" panose="020F0502020204030204" pitchFamily="34" charset="0"/>
              </a:rPr>
              <a:t>), and the blasphemy by those who say they are Jews and are not, but are a synagogue of Satan. </a:t>
            </a:r>
          </a:p>
          <a:p>
            <a:pPr marL="457200" lvl="1" indent="0">
              <a:buNone/>
            </a:pPr>
            <a:endParaRPr lang="en-US" sz="2400" b="0" i="1">
              <a:solidFill>
                <a:schemeClr val="bg1"/>
              </a:solidFill>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3" y="3420627"/>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Praise/Commendation</a:t>
            </a:r>
          </a:p>
        </p:txBody>
      </p:sp>
      <p:sp>
        <p:nvSpPr>
          <p:cNvPr id="9" name="TextBox 8">
            <a:extLst>
              <a:ext uri="{FF2B5EF4-FFF2-40B4-BE49-F238E27FC236}">
                <a16:creationId xmlns:a16="http://schemas.microsoft.com/office/drawing/2014/main" id="{20684E2B-9996-6346-84F7-825A08891959}"/>
              </a:ext>
            </a:extLst>
          </p:cNvPr>
          <p:cNvSpPr txBox="1"/>
          <p:nvPr/>
        </p:nvSpPr>
        <p:spPr>
          <a:xfrm>
            <a:off x="791308" y="5332994"/>
            <a:ext cx="10230478" cy="954107"/>
          </a:xfrm>
          <a:prstGeom prst="rect">
            <a:avLst/>
          </a:prstGeom>
          <a:noFill/>
        </p:spPr>
        <p:txBody>
          <a:bodyPr wrap="square">
            <a:spAutoFit/>
          </a:bodyPr>
          <a:lstStyle/>
          <a:p>
            <a:pPr marL="800100" lvl="1" indent="-342900">
              <a:buFont typeface="Arial" panose="020B0604020202020204" pitchFamily="34" charset="0"/>
              <a:buChar char="•"/>
            </a:pPr>
            <a:r>
              <a:rPr lang="en-US" sz="2800" i="1">
                <a:solidFill>
                  <a:schemeClr val="bg1"/>
                </a:solidFill>
                <a:latin typeface="Calibri" panose="020F0502020204030204" pitchFamily="34" charset="0"/>
              </a:rPr>
              <a:t>Extreme poverty</a:t>
            </a:r>
          </a:p>
          <a:p>
            <a:pPr marL="800100" lvl="1" indent="-342900">
              <a:buFont typeface="Arial" panose="020B0604020202020204" pitchFamily="34" charset="0"/>
              <a:buChar char="•"/>
            </a:pPr>
            <a:r>
              <a:rPr lang="en-US" sz="2800" b="0" i="1">
                <a:solidFill>
                  <a:schemeClr val="bg1"/>
                </a:solidFill>
                <a:effectLst/>
                <a:latin typeface="Calibri" panose="020F0502020204030204" pitchFamily="34" charset="0"/>
              </a:rPr>
              <a:t>Synagogue of Satan = anyone who stands opposed to Christ</a:t>
            </a:r>
            <a:endParaRPr lang="en-US" sz="2800"/>
          </a:p>
        </p:txBody>
      </p:sp>
    </p:spTree>
    <p:extLst>
      <p:ext uri="{BB962C8B-B14F-4D97-AF65-F5344CB8AC3E}">
        <p14:creationId xmlns:p14="http://schemas.microsoft.com/office/powerpoint/2010/main" val="380682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build="p"/>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Smyrna – Revelation 2:8-11</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Condemnation/Rebuke</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1063413" y="2669885"/>
            <a:ext cx="10984105" cy="580930"/>
          </a:xfrm>
        </p:spPr>
        <p:txBody>
          <a:bodyPr>
            <a:noAutofit/>
          </a:bodyPr>
          <a:lstStyle/>
          <a:p>
            <a:pPr marL="0" indent="0">
              <a:buNone/>
            </a:pPr>
            <a:r>
              <a:rPr lang="en-US" sz="2800" b="1" u="sng">
                <a:latin typeface="Calibri" panose="020F0502020204030204" pitchFamily="34" charset="0"/>
              </a:rPr>
              <a:t>NONE!</a:t>
            </a:r>
            <a:endParaRPr lang="en-US" sz="2800" b="0" u="sng">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2" y="3209371"/>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Charge/Challenge</a:t>
            </a:r>
          </a:p>
        </p:txBody>
      </p:sp>
      <p:sp>
        <p:nvSpPr>
          <p:cNvPr id="10" name="Subtitle 2">
            <a:extLst>
              <a:ext uri="{FF2B5EF4-FFF2-40B4-BE49-F238E27FC236}">
                <a16:creationId xmlns:a16="http://schemas.microsoft.com/office/drawing/2014/main" id="{E111755A-FE38-A949-A205-685A898CF99F}"/>
              </a:ext>
            </a:extLst>
          </p:cNvPr>
          <p:cNvSpPr>
            <a:spLocks noGrp="1"/>
          </p:cNvSpPr>
          <p:nvPr>
            <p:ph idx="1"/>
          </p:nvPr>
        </p:nvSpPr>
        <p:spPr>
          <a:xfrm>
            <a:off x="849923" y="3790301"/>
            <a:ext cx="10984105" cy="1183183"/>
          </a:xfrm>
        </p:spPr>
        <p:txBody>
          <a:bodyPr>
            <a:noAutofit/>
          </a:bodyPr>
          <a:lstStyle/>
          <a:p>
            <a:pPr marL="0" indent="0">
              <a:buNone/>
            </a:pPr>
            <a:r>
              <a:rPr lang="en-US" sz="2800" b="1" i="1" baseline="30000">
                <a:effectLst/>
                <a:latin typeface="Calibri" panose="020F0502020204030204" pitchFamily="34" charset="0"/>
              </a:rPr>
              <a:t>10 </a:t>
            </a:r>
            <a:r>
              <a:rPr lang="en-US" sz="2800" b="1" i="1" u="sng">
                <a:effectLst/>
                <a:latin typeface="Calibri" panose="020F0502020204030204" pitchFamily="34" charset="0"/>
              </a:rPr>
              <a:t>Do not fear</a:t>
            </a:r>
            <a:r>
              <a:rPr lang="en-US" sz="2800" b="0" i="1">
                <a:effectLst/>
                <a:latin typeface="Calibri" panose="020F0502020204030204" pitchFamily="34" charset="0"/>
              </a:rPr>
              <a:t> what you are about to suffer. Behold, the devil is about to cast some of you into prison, so that you will be </a:t>
            </a:r>
            <a:r>
              <a:rPr lang="en-US" sz="2800" b="1" i="1" u="sng">
                <a:effectLst/>
                <a:latin typeface="Calibri" panose="020F0502020204030204" pitchFamily="34" charset="0"/>
              </a:rPr>
              <a:t>tested</a:t>
            </a:r>
            <a:r>
              <a:rPr lang="en-US" sz="2800" b="0" i="1">
                <a:effectLst/>
                <a:latin typeface="Calibri" panose="020F0502020204030204" pitchFamily="34" charset="0"/>
              </a:rPr>
              <a:t>, and you will have </a:t>
            </a:r>
            <a:r>
              <a:rPr lang="en-US" sz="2800" b="1" i="1" u="sng">
                <a:effectLst/>
                <a:latin typeface="Calibri" panose="020F0502020204030204" pitchFamily="34" charset="0"/>
              </a:rPr>
              <a:t>tribulation for ten days.</a:t>
            </a:r>
            <a:r>
              <a:rPr lang="en-US" sz="2800" b="0" i="1" baseline="30000">
                <a:effectLst/>
                <a:latin typeface="Calibri" panose="020F0502020204030204" pitchFamily="34" charset="0"/>
              </a:rPr>
              <a:t> </a:t>
            </a:r>
            <a:r>
              <a:rPr lang="en-US" sz="2800" b="1" i="1" u="sng">
                <a:effectLst/>
                <a:latin typeface="Calibri" panose="020F0502020204030204" pitchFamily="34" charset="0"/>
              </a:rPr>
              <a:t>Be faithful</a:t>
            </a:r>
            <a:r>
              <a:rPr lang="en-US" sz="2800" b="0" i="1">
                <a:effectLst/>
                <a:latin typeface="Calibri" panose="020F0502020204030204" pitchFamily="34" charset="0"/>
              </a:rPr>
              <a:t> until </a:t>
            </a:r>
            <a:r>
              <a:rPr lang="en-US" sz="2800" b="1" i="1" u="sng">
                <a:effectLst/>
                <a:latin typeface="Calibri" panose="020F0502020204030204" pitchFamily="34" charset="0"/>
              </a:rPr>
              <a:t>death</a:t>
            </a:r>
            <a:r>
              <a:rPr lang="en-US" sz="2800" b="1" i="1">
                <a:effectLst/>
                <a:latin typeface="Calibri" panose="020F0502020204030204" pitchFamily="34" charset="0"/>
              </a:rPr>
              <a:t>… </a:t>
            </a:r>
            <a:r>
              <a:rPr lang="en-US" sz="2800" b="0" i="1">
                <a:effectLst/>
                <a:latin typeface="Calibri" panose="020F0502020204030204" pitchFamily="34" charset="0"/>
              </a:rPr>
              <a:t> </a:t>
            </a:r>
          </a:p>
          <a:p>
            <a:pPr marL="0" indent="0">
              <a:buNone/>
            </a:pPr>
            <a:r>
              <a:rPr lang="en-US" sz="2400" b="0" i="1">
                <a:effectLst/>
                <a:latin typeface="Calibri" panose="020F0502020204030204" pitchFamily="34" charset="0"/>
              </a:rPr>
              <a:t> </a:t>
            </a:r>
            <a:endParaRPr lang="en-US" b="0" i="1">
              <a:effectLst/>
              <a:latin typeface="Calibri" panose="020F0502020204030204" pitchFamily="34" charset="0"/>
            </a:endParaRPr>
          </a:p>
        </p:txBody>
      </p:sp>
      <p:sp>
        <p:nvSpPr>
          <p:cNvPr id="9" name="TextBox 8">
            <a:extLst>
              <a:ext uri="{FF2B5EF4-FFF2-40B4-BE49-F238E27FC236}">
                <a16:creationId xmlns:a16="http://schemas.microsoft.com/office/drawing/2014/main" id="{32E291B6-053E-B84E-AA0B-DEA330AADA57}"/>
              </a:ext>
            </a:extLst>
          </p:cNvPr>
          <p:cNvSpPr txBox="1"/>
          <p:nvPr/>
        </p:nvSpPr>
        <p:spPr>
          <a:xfrm>
            <a:off x="1063413" y="5108138"/>
            <a:ext cx="10782709" cy="1569660"/>
          </a:xfrm>
          <a:prstGeom prst="rect">
            <a:avLst/>
          </a:prstGeom>
          <a:noFill/>
        </p:spPr>
        <p:txBody>
          <a:bodyPr wrap="square">
            <a:spAutoFit/>
          </a:bodyPr>
          <a:lstStyle/>
          <a:p>
            <a:pPr marL="342900" indent="-342900">
              <a:buFont typeface="Arial" panose="020B0604020202020204" pitchFamily="34" charset="0"/>
              <a:buChar char="•"/>
            </a:pPr>
            <a:r>
              <a:rPr lang="en-US" sz="2400" b="1" i="1" baseline="30000">
                <a:effectLst/>
                <a:latin typeface="Calibri" panose="020F0502020204030204" pitchFamily="34" charset="0"/>
              </a:rPr>
              <a:t>10 </a:t>
            </a:r>
            <a:r>
              <a:rPr lang="en-US" sz="2400" b="1" i="1" u="sng">
                <a:effectLst/>
                <a:latin typeface="Calibri" panose="020F0502020204030204" pitchFamily="34" charset="0"/>
              </a:rPr>
              <a:t>Do not fear</a:t>
            </a:r>
            <a:r>
              <a:rPr lang="en-US" sz="2400" b="0" i="1">
                <a:effectLst/>
                <a:latin typeface="Calibri" panose="020F0502020204030204" pitchFamily="34" charset="0"/>
              </a:rPr>
              <a:t> what you are about to suffer. </a:t>
            </a:r>
          </a:p>
          <a:p>
            <a:pPr marL="342900" indent="-342900">
              <a:buFont typeface="Arial" panose="020B0604020202020204" pitchFamily="34" charset="0"/>
              <a:buChar char="•"/>
            </a:pPr>
            <a:r>
              <a:rPr lang="en-US" sz="2400" i="1">
                <a:latin typeface="Calibri" panose="020F0502020204030204" pitchFamily="34" charset="0"/>
              </a:rPr>
              <a:t>T</a:t>
            </a:r>
            <a:r>
              <a:rPr lang="en-US" sz="2400" b="0" i="1">
                <a:effectLst/>
                <a:latin typeface="Calibri" panose="020F0502020204030204" pitchFamily="34" charset="0"/>
              </a:rPr>
              <a:t>he devil is about to cast some of you into prison, so that you will be </a:t>
            </a:r>
            <a:r>
              <a:rPr lang="en-US" sz="2400" b="1" i="1" u="sng">
                <a:effectLst/>
                <a:latin typeface="Calibri" panose="020F0502020204030204" pitchFamily="34" charset="0"/>
              </a:rPr>
              <a:t>tested</a:t>
            </a:r>
            <a:endParaRPr lang="en-US" sz="2400" i="1" u="sng">
              <a:latin typeface="Calibri" panose="020F0502020204030204" pitchFamily="34" charset="0"/>
            </a:endParaRPr>
          </a:p>
          <a:p>
            <a:pPr marL="342900" indent="-342900">
              <a:buFont typeface="Arial" panose="020B0604020202020204" pitchFamily="34" charset="0"/>
              <a:buChar char="•"/>
            </a:pPr>
            <a:r>
              <a:rPr lang="en-US" sz="2400" b="0" i="1">
                <a:effectLst/>
                <a:latin typeface="Calibri" panose="020F0502020204030204" pitchFamily="34" charset="0"/>
              </a:rPr>
              <a:t>you will have </a:t>
            </a:r>
            <a:r>
              <a:rPr lang="en-US" sz="2400" b="1" i="1" u="sng">
                <a:effectLst/>
                <a:latin typeface="Calibri" panose="020F0502020204030204" pitchFamily="34" charset="0"/>
              </a:rPr>
              <a:t>tribulation for ten days</a:t>
            </a:r>
            <a:r>
              <a:rPr lang="en-US" sz="2400" b="1" i="1">
                <a:latin typeface="Calibri" panose="020F0502020204030204" pitchFamily="34" charset="0"/>
              </a:rPr>
              <a:t> </a:t>
            </a:r>
            <a:r>
              <a:rPr lang="en-US" sz="2400" b="1" i="1">
                <a:solidFill>
                  <a:schemeClr val="bg1"/>
                </a:solidFill>
                <a:latin typeface="Calibri" panose="020F0502020204030204" pitchFamily="34" charset="0"/>
              </a:rPr>
              <a:t>= </a:t>
            </a:r>
            <a:r>
              <a:rPr lang="en-US" sz="2400">
                <a:solidFill>
                  <a:schemeClr val="bg1"/>
                </a:solidFill>
                <a:latin typeface="Calibri" panose="020F0502020204030204" pitchFamily="34" charset="0"/>
              </a:rPr>
              <a:t>emphasizes temporary or testing (Daniel 1)</a:t>
            </a:r>
            <a:endParaRPr lang="en-US" sz="2400" b="0" i="1" baseline="30000">
              <a:effectLst/>
              <a:latin typeface="Calibri" panose="020F0502020204030204" pitchFamily="34" charset="0"/>
            </a:endParaRPr>
          </a:p>
          <a:p>
            <a:pPr marL="342900" indent="-342900">
              <a:buFont typeface="Arial" panose="020B0604020202020204" pitchFamily="34" charset="0"/>
              <a:buChar char="•"/>
            </a:pPr>
            <a:r>
              <a:rPr lang="en-US" sz="2400" b="1" i="1" u="sng">
                <a:effectLst/>
                <a:latin typeface="Calibri" panose="020F0502020204030204" pitchFamily="34" charset="0"/>
              </a:rPr>
              <a:t>Be faithful</a:t>
            </a:r>
            <a:r>
              <a:rPr lang="en-US" sz="2400" b="0" i="1">
                <a:effectLst/>
                <a:latin typeface="Calibri" panose="020F0502020204030204" pitchFamily="34" charset="0"/>
              </a:rPr>
              <a:t> until </a:t>
            </a:r>
            <a:r>
              <a:rPr lang="en-US" sz="2400" b="1" i="1" u="sng">
                <a:effectLst/>
                <a:latin typeface="Calibri" panose="020F0502020204030204" pitchFamily="34" charset="0"/>
              </a:rPr>
              <a:t>death</a:t>
            </a:r>
            <a:r>
              <a:rPr lang="en-US" sz="2400" b="1" i="1">
                <a:effectLst/>
                <a:latin typeface="Calibri" panose="020F0502020204030204" pitchFamily="34" charset="0"/>
              </a:rPr>
              <a:t>… </a:t>
            </a:r>
            <a:r>
              <a:rPr lang="en-US" sz="2400" b="0" i="1">
                <a:effectLst/>
                <a:latin typeface="Calibri" panose="020F0502020204030204" pitchFamily="34" charset="0"/>
              </a:rPr>
              <a:t> </a:t>
            </a:r>
            <a:endParaRPr lang="en-US" sz="2400"/>
          </a:p>
        </p:txBody>
      </p:sp>
    </p:spTree>
    <p:extLst>
      <p:ext uri="{BB962C8B-B14F-4D97-AF65-F5344CB8AC3E}">
        <p14:creationId xmlns:p14="http://schemas.microsoft.com/office/powerpoint/2010/main" val="80812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fade">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P spid="10" grpId="0" build="p"/>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Smyrna – Revelation 2:8-11</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76097" y="2775710"/>
            <a:ext cx="11222371" cy="653290"/>
          </a:xfrm>
        </p:spPr>
        <p:txBody>
          <a:bodyPr>
            <a:noAutofit/>
          </a:bodyPr>
          <a:lstStyle/>
          <a:p>
            <a:pPr marL="0" indent="0">
              <a:buNone/>
            </a:pPr>
            <a:r>
              <a:rPr lang="en-US" sz="2800" b="0" i="1" baseline="30000">
                <a:effectLst/>
                <a:latin typeface="Calibri" panose="020F0502020204030204" pitchFamily="34" charset="0"/>
              </a:rPr>
              <a:t>10 </a:t>
            </a:r>
            <a:r>
              <a:rPr lang="en-US" sz="2800" b="0" i="1">
                <a:effectLst/>
                <a:latin typeface="Calibri" panose="020F0502020204030204" pitchFamily="34" charset="0"/>
              </a:rPr>
              <a:t>Be faithful until death, and I will give you </a:t>
            </a:r>
            <a:r>
              <a:rPr lang="en-US" sz="2800" b="1" i="1" u="sng">
                <a:effectLst/>
                <a:latin typeface="Calibri" panose="020F0502020204030204" pitchFamily="34" charset="0"/>
              </a:rPr>
              <a:t>the crown of life</a:t>
            </a:r>
            <a:r>
              <a:rPr lang="en-US" sz="2800" b="0" i="1">
                <a:effectLst/>
                <a:latin typeface="Calibri" panose="020F0502020204030204" pitchFamily="34" charset="0"/>
              </a:rPr>
              <a:t>. </a:t>
            </a: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3" y="2225757"/>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Consequences</a:t>
            </a:r>
          </a:p>
        </p:txBody>
      </p:sp>
      <p:sp>
        <p:nvSpPr>
          <p:cNvPr id="7" name="TextBox 6">
            <a:extLst>
              <a:ext uri="{FF2B5EF4-FFF2-40B4-BE49-F238E27FC236}">
                <a16:creationId xmlns:a16="http://schemas.microsoft.com/office/drawing/2014/main" id="{F5EFF8B3-DC40-8A4E-92F9-9BCD9D0BAD56}"/>
              </a:ext>
            </a:extLst>
          </p:cNvPr>
          <p:cNvSpPr txBox="1"/>
          <p:nvPr/>
        </p:nvSpPr>
        <p:spPr>
          <a:xfrm>
            <a:off x="357972" y="3654927"/>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Promise</a:t>
            </a:r>
          </a:p>
        </p:txBody>
      </p:sp>
      <p:sp>
        <p:nvSpPr>
          <p:cNvPr id="9" name="Subtitle 2">
            <a:extLst>
              <a:ext uri="{FF2B5EF4-FFF2-40B4-BE49-F238E27FC236}">
                <a16:creationId xmlns:a16="http://schemas.microsoft.com/office/drawing/2014/main" id="{4E82891B-D64A-6947-8764-88078FF2E305}"/>
              </a:ext>
            </a:extLst>
          </p:cNvPr>
          <p:cNvSpPr>
            <a:spLocks noGrp="1"/>
          </p:cNvSpPr>
          <p:nvPr>
            <p:ph idx="1"/>
          </p:nvPr>
        </p:nvSpPr>
        <p:spPr>
          <a:xfrm>
            <a:off x="676097" y="4273395"/>
            <a:ext cx="11222371" cy="993563"/>
          </a:xfrm>
        </p:spPr>
        <p:txBody>
          <a:bodyPr>
            <a:noAutofit/>
          </a:bodyPr>
          <a:lstStyle/>
          <a:p>
            <a:pPr marL="0" indent="0">
              <a:buNone/>
            </a:pPr>
            <a:r>
              <a:rPr lang="en-US" sz="2800" b="1" i="1" baseline="30000">
                <a:effectLst/>
                <a:latin typeface="Calibri" panose="020F0502020204030204" pitchFamily="34" charset="0"/>
              </a:rPr>
              <a:t>11 </a:t>
            </a:r>
            <a:r>
              <a:rPr lang="en-US" sz="2800" b="0" i="1">
                <a:effectLst/>
                <a:latin typeface="Calibri" panose="020F0502020204030204" pitchFamily="34" charset="0"/>
              </a:rPr>
              <a:t>He who has an ear, let him hear what the Spirit says to the churches. He who </a:t>
            </a:r>
            <a:r>
              <a:rPr lang="en-US" sz="2800" b="1" i="1" u="sng">
                <a:effectLst/>
                <a:latin typeface="Calibri" panose="020F0502020204030204" pitchFamily="34" charset="0"/>
              </a:rPr>
              <a:t>overcomes</a:t>
            </a:r>
            <a:r>
              <a:rPr lang="en-US" sz="2800" b="0" i="1">
                <a:effectLst/>
                <a:latin typeface="Calibri" panose="020F0502020204030204" pitchFamily="34" charset="0"/>
              </a:rPr>
              <a:t> will not be hurt by </a:t>
            </a:r>
            <a:r>
              <a:rPr lang="en-US" sz="2800" b="1" i="1" u="sng">
                <a:effectLst/>
                <a:latin typeface="Calibri" panose="020F0502020204030204" pitchFamily="34" charset="0"/>
              </a:rPr>
              <a:t>the second death</a:t>
            </a:r>
            <a:r>
              <a:rPr lang="en-US" sz="2800" b="0" i="1">
                <a:effectLst/>
                <a:latin typeface="Calibri" panose="020F0502020204030204" pitchFamily="34" charset="0"/>
              </a:rPr>
              <a:t>.’</a:t>
            </a:r>
          </a:p>
          <a:p>
            <a:endParaRPr lang="en-US" b="0" i="1">
              <a:effectLst/>
              <a:latin typeface="Calibri" panose="020F0502020204030204" pitchFamily="34" charset="0"/>
            </a:endParaRPr>
          </a:p>
        </p:txBody>
      </p:sp>
      <p:sp>
        <p:nvSpPr>
          <p:cNvPr id="20" name="Subtitle 2">
            <a:extLst>
              <a:ext uri="{FF2B5EF4-FFF2-40B4-BE49-F238E27FC236}">
                <a16:creationId xmlns:a16="http://schemas.microsoft.com/office/drawing/2014/main" id="{AEAFCAEF-0427-9642-A64A-9F0AE2A036FB}"/>
              </a:ext>
            </a:extLst>
          </p:cNvPr>
          <p:cNvSpPr>
            <a:spLocks noGrp="1"/>
          </p:cNvSpPr>
          <p:nvPr>
            <p:ph idx="1"/>
          </p:nvPr>
        </p:nvSpPr>
        <p:spPr>
          <a:xfrm>
            <a:off x="746855" y="5208522"/>
            <a:ext cx="11222371" cy="896249"/>
          </a:xfrm>
        </p:spPr>
        <p:txBody>
          <a:bodyPr>
            <a:noAutofit/>
          </a:bodyPr>
          <a:lstStyle/>
          <a:p>
            <a:r>
              <a:rPr lang="en-US" sz="2400" b="0" i="1">
                <a:effectLst/>
                <a:latin typeface="Calibri" panose="020F0502020204030204" pitchFamily="34" charset="0"/>
              </a:rPr>
              <a:t>will not be hurt by </a:t>
            </a:r>
            <a:r>
              <a:rPr lang="en-US" sz="2400" b="1" i="1" u="sng">
                <a:effectLst/>
                <a:latin typeface="Calibri" panose="020F0502020204030204" pitchFamily="34" charset="0"/>
              </a:rPr>
              <a:t>the second death</a:t>
            </a:r>
            <a:r>
              <a:rPr lang="en-US" sz="2400" b="0" i="1">
                <a:effectLst/>
                <a:latin typeface="Calibri" panose="020F0502020204030204" pitchFamily="34" charset="0"/>
              </a:rPr>
              <a:t>.’  </a:t>
            </a:r>
            <a:r>
              <a:rPr lang="en-US" sz="2400" b="0" i="1">
                <a:solidFill>
                  <a:schemeClr val="bg1"/>
                </a:solidFill>
                <a:effectLst/>
                <a:latin typeface="Calibri" panose="020F0502020204030204" pitchFamily="34" charset="0"/>
              </a:rPr>
              <a:t>(explained in 20:6, 14; 21:8 in terms of the lake of fire; it seems to mean eternal punishment, the negation of eternal life) Tyndale</a:t>
            </a:r>
            <a:endParaRPr lang="en-US" b="0" i="1">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43444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P spid="7" grpId="0"/>
      <p:bldP spid="9" grpId="0" build="p"/>
      <p:bldP spid="2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Smyrna – Revelation 2:8-11</a:t>
            </a:r>
          </a:p>
        </p:txBody>
      </p:sp>
      <p:sp>
        <p:nvSpPr>
          <p:cNvPr id="9" name="Subtitle 2">
            <a:extLst>
              <a:ext uri="{FF2B5EF4-FFF2-40B4-BE49-F238E27FC236}">
                <a16:creationId xmlns:a16="http://schemas.microsoft.com/office/drawing/2014/main" id="{4E82891B-D64A-6947-8764-88078FF2E305}"/>
              </a:ext>
            </a:extLst>
          </p:cNvPr>
          <p:cNvSpPr>
            <a:spLocks noGrp="1"/>
          </p:cNvSpPr>
          <p:nvPr>
            <p:ph idx="1"/>
          </p:nvPr>
        </p:nvSpPr>
        <p:spPr>
          <a:xfrm>
            <a:off x="144429" y="4986496"/>
            <a:ext cx="4094720" cy="1563774"/>
          </a:xfrm>
        </p:spPr>
        <p:txBody>
          <a:bodyPr>
            <a:noAutofit/>
          </a:bodyPr>
          <a:lstStyle/>
          <a:p>
            <a:pPr marL="0" indent="0">
              <a:buNone/>
            </a:pPr>
            <a:r>
              <a:rPr lang="en-US" sz="1400" b="0" i="1">
                <a:solidFill>
                  <a:schemeClr val="bg1"/>
                </a:solidFill>
                <a:effectLst/>
              </a:rPr>
              <a:t>The ancient marketplace of Smyrna still features beautiful arches and running water, which had been collected into cisterns for city use in ancient times. Photo by Karrie Sparrow.</a:t>
            </a:r>
          </a:p>
          <a:p>
            <a:pPr marL="0" indent="0">
              <a:buNone/>
            </a:pPr>
            <a:endParaRPr lang="en-US" sz="800" b="0" i="1">
              <a:solidFill>
                <a:schemeClr val="bg1"/>
              </a:solidFill>
              <a:effectLst/>
            </a:endParaRPr>
          </a:p>
          <a:p>
            <a:pPr marL="0" indent="0">
              <a:buNone/>
            </a:pPr>
            <a:r>
              <a:rPr lang="en-US" sz="1400" b="0" i="1">
                <a:solidFill>
                  <a:schemeClr val="bg1"/>
                </a:solidFill>
                <a:effectLst/>
              </a:rPr>
              <a:t>Mosque minarets, Turkish flags, and palm trees line the hills of the ancient city of Smyrna, now Izmir, Turkey. Photo by Karrie Sparrow.</a:t>
            </a:r>
          </a:p>
        </p:txBody>
      </p:sp>
      <p:pic>
        <p:nvPicPr>
          <p:cNvPr id="11" name="Picture 12">
            <a:extLst>
              <a:ext uri="{FF2B5EF4-FFF2-40B4-BE49-F238E27FC236}">
                <a16:creationId xmlns:a16="http://schemas.microsoft.com/office/drawing/2014/main" id="{DC9A6FD2-090C-D44B-8121-03F3E3EBA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154" y="2355083"/>
            <a:ext cx="7772381" cy="4377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5">
            <a:extLst>
              <a:ext uri="{FF2B5EF4-FFF2-40B4-BE49-F238E27FC236}">
                <a16:creationId xmlns:a16="http://schemas.microsoft.com/office/drawing/2014/main" id="{B99D7E53-9DA5-4242-BA91-008E07D49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5" y="1721746"/>
            <a:ext cx="5679149" cy="3201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742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Smyrna – Revelation 2:8-11</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76097" y="2775710"/>
            <a:ext cx="11222371" cy="653290"/>
          </a:xfrm>
        </p:spPr>
        <p:txBody>
          <a:bodyPr>
            <a:noAutofit/>
          </a:bodyPr>
          <a:lstStyle/>
          <a:p>
            <a:r>
              <a:rPr lang="en-US" sz="4000" b="1">
                <a:latin typeface="Calibri" panose="020F0502020204030204" pitchFamily="34" charset="0"/>
              </a:rPr>
              <a:t>Don’t be afraid</a:t>
            </a:r>
            <a:r>
              <a:rPr lang="en-US" sz="4000" b="1" baseline="30000">
                <a:latin typeface="Calibri" panose="020F0502020204030204" pitchFamily="34" charset="0"/>
              </a:rPr>
              <a:t>  </a:t>
            </a:r>
            <a:endParaRPr lang="en-US" sz="4000" b="1">
              <a:latin typeface="Calibri" panose="020F0502020204030204" pitchFamily="34" charset="0"/>
            </a:endParaRPr>
          </a:p>
          <a:p>
            <a:r>
              <a:rPr lang="en-US" sz="4000" b="1">
                <a:effectLst/>
                <a:latin typeface="Calibri" panose="020F0502020204030204" pitchFamily="34" charset="0"/>
              </a:rPr>
              <a:t>Be faithful until death</a:t>
            </a:r>
            <a:endParaRPr lang="en-US" sz="2800" b="1">
              <a:effectLst/>
              <a:latin typeface="Calibri" panose="020F0502020204030204" pitchFamily="34" charset="0"/>
            </a:endParaRP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3" y="2225757"/>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Message</a:t>
            </a:r>
          </a:p>
        </p:txBody>
      </p:sp>
    </p:spTree>
    <p:extLst>
      <p:ext uri="{BB962C8B-B14F-4D97-AF65-F5344CB8AC3E}">
        <p14:creationId xmlns:p14="http://schemas.microsoft.com/office/powerpoint/2010/main" val="211499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Pergamum – Revelation 2:12-17</a:t>
            </a:r>
          </a:p>
        </p:txBody>
      </p:sp>
    </p:spTree>
    <p:extLst>
      <p:ext uri="{BB962C8B-B14F-4D97-AF65-F5344CB8AC3E}">
        <p14:creationId xmlns:p14="http://schemas.microsoft.com/office/powerpoint/2010/main" val="385104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Pergamum – Revelation 2:12-17</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408214" y="1595176"/>
            <a:ext cx="11656089" cy="5055577"/>
          </a:xfrm>
        </p:spPr>
        <p:txBody>
          <a:bodyPr>
            <a:normAutofit fontScale="25000" lnSpcReduction="20000"/>
          </a:bodyPr>
          <a:lstStyle/>
          <a:p>
            <a:pPr marL="0" indent="0">
              <a:buNone/>
            </a:pPr>
            <a:r>
              <a:rPr lang="en-US" sz="11200" b="1" i="1" baseline="30000">
                <a:effectLst/>
                <a:latin typeface="Calibri" panose="020F0502020204030204" pitchFamily="34" charset="0"/>
              </a:rPr>
              <a:t>12 </a:t>
            </a:r>
            <a:r>
              <a:rPr lang="en-US" sz="11200" b="0" i="1">
                <a:effectLst/>
                <a:latin typeface="Calibri" panose="020F0502020204030204" pitchFamily="34" charset="0"/>
              </a:rPr>
              <a:t>“And to the angel of the church in Pergamum write:</a:t>
            </a:r>
          </a:p>
          <a:p>
            <a:pPr marL="0" indent="0">
              <a:buNone/>
            </a:pPr>
            <a:r>
              <a:rPr lang="en-US" sz="11200" b="0" i="1">
                <a:effectLst/>
                <a:latin typeface="Calibri" panose="020F0502020204030204" pitchFamily="34" charset="0"/>
              </a:rPr>
              <a:t>The One who has the sharp two-edged sword says this:</a:t>
            </a:r>
          </a:p>
          <a:p>
            <a:pPr marL="0" indent="0">
              <a:buNone/>
            </a:pPr>
            <a:r>
              <a:rPr lang="en-US" sz="11200" b="1" i="1" baseline="30000">
                <a:effectLst/>
                <a:latin typeface="Calibri" panose="020F0502020204030204" pitchFamily="34" charset="0"/>
              </a:rPr>
              <a:t>13 </a:t>
            </a:r>
            <a:r>
              <a:rPr lang="en-US" sz="11200" b="0" i="1">
                <a:effectLst/>
                <a:latin typeface="Calibri" panose="020F0502020204030204" pitchFamily="34" charset="0"/>
              </a:rPr>
              <a:t>‘I know where you dwell, where Satan’s throne is; and you hold fast My name, and did not deny My faith even in the days of Antipas, My witness, My faithful one, who was killed among you, where Satan dwells. </a:t>
            </a:r>
            <a:r>
              <a:rPr lang="en-US" sz="11200" b="1" i="1" baseline="30000">
                <a:effectLst/>
                <a:latin typeface="Calibri" panose="020F0502020204030204" pitchFamily="34" charset="0"/>
              </a:rPr>
              <a:t>14 </a:t>
            </a:r>
            <a:r>
              <a:rPr lang="en-US" sz="11200" b="0" i="1">
                <a:effectLst/>
                <a:latin typeface="Calibri" panose="020F0502020204030204" pitchFamily="34" charset="0"/>
              </a:rPr>
              <a:t>But I have a few things against you, because you have there some who hold the teaching of Balaam, who kept teaching Balak to put a stumbling block before the sons of Israel, to eat things sacrificed to idols and to commit acts of immorality. </a:t>
            </a:r>
            <a:r>
              <a:rPr lang="en-US" sz="11200" b="1" i="1" baseline="30000">
                <a:effectLst/>
                <a:latin typeface="Calibri" panose="020F0502020204030204" pitchFamily="34" charset="0"/>
              </a:rPr>
              <a:t>15 </a:t>
            </a:r>
            <a:r>
              <a:rPr lang="en-US" sz="11200" b="0" i="1">
                <a:effectLst/>
                <a:latin typeface="Calibri" panose="020F0502020204030204" pitchFamily="34" charset="0"/>
              </a:rPr>
              <a:t>So you also have some who in the same way hold the teaching of the Nicolaitans. </a:t>
            </a:r>
            <a:r>
              <a:rPr lang="en-US" sz="11200" b="1" i="1" baseline="30000">
                <a:effectLst/>
                <a:latin typeface="Calibri" panose="020F0502020204030204" pitchFamily="34" charset="0"/>
              </a:rPr>
              <a:t>16 </a:t>
            </a:r>
            <a:r>
              <a:rPr lang="en-US" sz="11200" b="0" i="1">
                <a:effectLst/>
                <a:latin typeface="Calibri" panose="020F0502020204030204" pitchFamily="34" charset="0"/>
              </a:rPr>
              <a:t>Therefore repent; or else I am coming to you quickly, and I will make war against them with the sword of My mouth. </a:t>
            </a:r>
            <a:r>
              <a:rPr lang="en-US" sz="11200" b="1" i="1" baseline="30000">
                <a:effectLst/>
                <a:latin typeface="Calibri" panose="020F0502020204030204" pitchFamily="34" charset="0"/>
              </a:rPr>
              <a:t>17 </a:t>
            </a:r>
            <a:r>
              <a:rPr lang="en-US" sz="11200" b="0" i="1">
                <a:effectLst/>
                <a:latin typeface="Calibri" panose="020F0502020204030204" pitchFamily="34" charset="0"/>
              </a:rPr>
              <a:t>He who has an ear, let him hear what the Spirit says to the churches. To him who overcomes, to him I will give some of the hidden manna, and I will give him a white stone, and a new name written on the stone which no one knows but he who receives it.’</a:t>
            </a:r>
          </a:p>
          <a:p>
            <a:pPr marL="0" indent="0">
              <a:buNone/>
            </a:pPr>
            <a:endParaRPr lang="en-US" sz="2800" i="1"/>
          </a:p>
        </p:txBody>
      </p:sp>
    </p:spTree>
    <p:extLst>
      <p:ext uri="{BB962C8B-B14F-4D97-AF65-F5344CB8AC3E}">
        <p14:creationId xmlns:p14="http://schemas.microsoft.com/office/powerpoint/2010/main" val="247679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Pergamum – Revelation 2:12-17</a:t>
            </a:r>
          </a:p>
        </p:txBody>
      </p:sp>
      <p:sp>
        <p:nvSpPr>
          <p:cNvPr id="3" name="Subtitle 2">
            <a:extLst>
              <a:ext uri="{FF2B5EF4-FFF2-40B4-BE49-F238E27FC236}">
                <a16:creationId xmlns:a16="http://schemas.microsoft.com/office/drawing/2014/main" id="{26FAAA0F-86DE-0941-9561-D18E2C02C699}"/>
              </a:ext>
            </a:extLst>
          </p:cNvPr>
          <p:cNvSpPr>
            <a:spLocks noGrp="1"/>
          </p:cNvSpPr>
          <p:nvPr>
            <p:ph idx="1"/>
          </p:nvPr>
        </p:nvSpPr>
        <p:spPr>
          <a:xfrm>
            <a:off x="728504" y="2666040"/>
            <a:ext cx="10915023" cy="754587"/>
          </a:xfrm>
        </p:spPr>
        <p:txBody>
          <a:bodyPr>
            <a:noAutofit/>
          </a:bodyPr>
          <a:lstStyle/>
          <a:p>
            <a:pPr marL="0" indent="0">
              <a:buNone/>
            </a:pPr>
            <a:r>
              <a:rPr lang="en-US" b="1" i="1" baseline="30000">
                <a:effectLst/>
                <a:latin typeface="Calibri" panose="020F0502020204030204" pitchFamily="34" charset="0"/>
              </a:rPr>
              <a:t>12 </a:t>
            </a:r>
            <a:r>
              <a:rPr lang="en-US" b="0" i="1">
                <a:effectLst/>
                <a:latin typeface="Calibri" panose="020F0502020204030204" pitchFamily="34" charset="0"/>
              </a:rPr>
              <a:t>The One who has the sharp two-edged sword says this:</a:t>
            </a:r>
          </a:p>
          <a:p>
            <a:pPr marL="0" indent="0">
              <a:buNone/>
            </a:pPr>
            <a:endParaRPr lang="en-US" b="0" i="1">
              <a:effectLst/>
              <a:latin typeface="Calibri" panose="020F0502020204030204" pitchFamily="34" charset="0"/>
            </a:endParaRP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Introduction/Description of Jesus</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910632" y="3924710"/>
            <a:ext cx="10853895" cy="1245419"/>
          </a:xfrm>
        </p:spPr>
        <p:txBody>
          <a:bodyPr>
            <a:noAutofit/>
          </a:bodyPr>
          <a:lstStyle/>
          <a:p>
            <a:pPr marL="0" indent="0">
              <a:buNone/>
            </a:pPr>
            <a:r>
              <a:rPr lang="en-US" b="1" i="1" baseline="30000">
                <a:effectLst/>
                <a:latin typeface="Calibri" panose="020F0502020204030204" pitchFamily="34" charset="0"/>
              </a:rPr>
              <a:t>13 </a:t>
            </a:r>
            <a:r>
              <a:rPr lang="en-US" b="0" i="1">
                <a:effectLst/>
                <a:latin typeface="Calibri" panose="020F0502020204030204" pitchFamily="34" charset="0"/>
              </a:rPr>
              <a:t>‘I know where you dwell, where Satan’s throne is; and you hold fast My name, and did not deny My faith even in the days of Antipas, My witness, My faithful one, who was killed among you, where Satan dwells. </a:t>
            </a:r>
          </a:p>
          <a:p>
            <a:pPr marL="457200" lvl="1" indent="0">
              <a:buNone/>
            </a:pPr>
            <a:endParaRPr lang="en-US" sz="2800" b="0" i="1">
              <a:solidFill>
                <a:schemeClr val="bg1"/>
              </a:solidFill>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3" y="3420627"/>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Praise/Commendation</a:t>
            </a:r>
          </a:p>
        </p:txBody>
      </p:sp>
      <p:sp>
        <p:nvSpPr>
          <p:cNvPr id="9" name="TextBox 8">
            <a:extLst>
              <a:ext uri="{FF2B5EF4-FFF2-40B4-BE49-F238E27FC236}">
                <a16:creationId xmlns:a16="http://schemas.microsoft.com/office/drawing/2014/main" id="{9290D341-815B-074B-92EB-212D9ECF249C}"/>
              </a:ext>
            </a:extLst>
          </p:cNvPr>
          <p:cNvSpPr txBox="1"/>
          <p:nvPr/>
        </p:nvSpPr>
        <p:spPr>
          <a:xfrm>
            <a:off x="1581355" y="5170129"/>
            <a:ext cx="2949678" cy="523220"/>
          </a:xfrm>
          <a:prstGeom prst="rect">
            <a:avLst/>
          </a:prstGeom>
          <a:noFill/>
        </p:spPr>
        <p:txBody>
          <a:bodyPr wrap="square">
            <a:spAutoFit/>
          </a:bodyPr>
          <a:lstStyle/>
          <a:p>
            <a:pPr marL="457200" indent="-457200">
              <a:buFont typeface="Arial" panose="020B0604020202020204" pitchFamily="34" charset="0"/>
              <a:buChar char="•"/>
            </a:pPr>
            <a:r>
              <a:rPr lang="en-US" sz="2800" i="1">
                <a:solidFill>
                  <a:schemeClr val="bg1"/>
                </a:solidFill>
                <a:latin typeface="Calibri" panose="020F0502020204030204" pitchFamily="34" charset="0"/>
              </a:rPr>
              <a:t>Satan’s Throne </a:t>
            </a:r>
            <a:endParaRPr lang="en-US" sz="2800"/>
          </a:p>
        </p:txBody>
      </p:sp>
      <p:sp>
        <p:nvSpPr>
          <p:cNvPr id="10" name="TextBox 9">
            <a:extLst>
              <a:ext uri="{FF2B5EF4-FFF2-40B4-BE49-F238E27FC236}">
                <a16:creationId xmlns:a16="http://schemas.microsoft.com/office/drawing/2014/main" id="{759AB26A-D990-D240-8D82-798717E7E0D6}"/>
              </a:ext>
            </a:extLst>
          </p:cNvPr>
          <p:cNvSpPr txBox="1"/>
          <p:nvPr/>
        </p:nvSpPr>
        <p:spPr>
          <a:xfrm>
            <a:off x="4271924" y="5178323"/>
            <a:ext cx="6096000" cy="523220"/>
          </a:xfrm>
          <a:prstGeom prst="rect">
            <a:avLst/>
          </a:prstGeom>
          <a:noFill/>
        </p:spPr>
        <p:txBody>
          <a:bodyPr wrap="square">
            <a:spAutoFit/>
          </a:bodyPr>
          <a:lstStyle/>
          <a:p>
            <a:r>
              <a:rPr lang="en-US" sz="2800" i="1">
                <a:solidFill>
                  <a:schemeClr val="bg1"/>
                </a:solidFill>
                <a:latin typeface="Calibri" panose="020F0502020204030204" pitchFamily="34" charset="0"/>
              </a:rPr>
              <a:t>= Asclepius? Zeus? Emperor worship?</a:t>
            </a:r>
            <a:endParaRPr lang="en-US" sz="2800"/>
          </a:p>
        </p:txBody>
      </p:sp>
    </p:spTree>
    <p:extLst>
      <p:ext uri="{BB962C8B-B14F-4D97-AF65-F5344CB8AC3E}">
        <p14:creationId xmlns:p14="http://schemas.microsoft.com/office/powerpoint/2010/main" val="382082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build="p"/>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Pergamum – Revelation 2:12-17</a:t>
            </a:r>
          </a:p>
        </p:txBody>
      </p:sp>
      <p:sp>
        <p:nvSpPr>
          <p:cNvPr id="4" name="TextBox 3">
            <a:extLst>
              <a:ext uri="{FF2B5EF4-FFF2-40B4-BE49-F238E27FC236}">
                <a16:creationId xmlns:a16="http://schemas.microsoft.com/office/drawing/2014/main" id="{AD57BCA3-428B-4E4C-8D9A-75A141BBE5D0}"/>
              </a:ext>
            </a:extLst>
          </p:cNvPr>
          <p:cNvSpPr txBox="1"/>
          <p:nvPr/>
        </p:nvSpPr>
        <p:spPr>
          <a:xfrm>
            <a:off x="357973" y="2081265"/>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Condemnation/Rebuke</a:t>
            </a:r>
          </a:p>
        </p:txBody>
      </p:sp>
      <p:sp>
        <p:nvSpPr>
          <p:cNvPr id="6" name="Subtitle 2">
            <a:extLst>
              <a:ext uri="{FF2B5EF4-FFF2-40B4-BE49-F238E27FC236}">
                <a16:creationId xmlns:a16="http://schemas.microsoft.com/office/drawing/2014/main" id="{D7F68E45-83DD-5141-9C25-33C420392D7E}"/>
              </a:ext>
            </a:extLst>
          </p:cNvPr>
          <p:cNvSpPr>
            <a:spLocks noGrp="1"/>
          </p:cNvSpPr>
          <p:nvPr>
            <p:ph idx="1"/>
          </p:nvPr>
        </p:nvSpPr>
        <p:spPr>
          <a:xfrm>
            <a:off x="1063413" y="2666040"/>
            <a:ext cx="10984105" cy="1456296"/>
          </a:xfrm>
        </p:spPr>
        <p:txBody>
          <a:bodyPr>
            <a:noAutofit/>
          </a:bodyPr>
          <a:lstStyle/>
          <a:p>
            <a:pPr marL="0" indent="0">
              <a:buNone/>
            </a:pPr>
            <a:r>
              <a:rPr lang="en-US" b="1" i="1" baseline="30000">
                <a:effectLst/>
                <a:latin typeface="Calibri" panose="020F0502020204030204" pitchFamily="34" charset="0"/>
              </a:rPr>
              <a:t>14 </a:t>
            </a:r>
            <a:r>
              <a:rPr lang="en-US" b="0" i="1">
                <a:effectLst/>
                <a:latin typeface="Calibri" panose="020F0502020204030204" pitchFamily="34" charset="0"/>
              </a:rPr>
              <a:t>But I have a few things against you, because you have there some who hold the teaching of </a:t>
            </a:r>
            <a:r>
              <a:rPr lang="en-US" b="1" i="1" u="sng">
                <a:effectLst/>
                <a:latin typeface="Calibri" panose="020F0502020204030204" pitchFamily="34" charset="0"/>
              </a:rPr>
              <a:t>Balaam</a:t>
            </a:r>
            <a:r>
              <a:rPr lang="en-US" b="0" i="1">
                <a:effectLst/>
                <a:latin typeface="Calibri" panose="020F0502020204030204" pitchFamily="34" charset="0"/>
              </a:rPr>
              <a:t>, who kept teaching Balak to put a </a:t>
            </a:r>
            <a:r>
              <a:rPr lang="en-US" b="1" i="1" u="sng">
                <a:effectLst/>
                <a:latin typeface="Calibri" panose="020F0502020204030204" pitchFamily="34" charset="0"/>
              </a:rPr>
              <a:t>stumbling block</a:t>
            </a:r>
            <a:r>
              <a:rPr lang="en-US" b="0" i="1">
                <a:effectLst/>
                <a:latin typeface="Calibri" panose="020F0502020204030204" pitchFamily="34" charset="0"/>
              </a:rPr>
              <a:t> before the sons of Israel, to </a:t>
            </a:r>
            <a:r>
              <a:rPr lang="en-US" b="1" i="1" u="sng">
                <a:effectLst/>
                <a:latin typeface="Calibri" panose="020F0502020204030204" pitchFamily="34" charset="0"/>
              </a:rPr>
              <a:t>eat things sacrificed to idols</a:t>
            </a:r>
            <a:r>
              <a:rPr lang="en-US" b="0" i="1">
                <a:effectLst/>
                <a:latin typeface="Calibri" panose="020F0502020204030204" pitchFamily="34" charset="0"/>
              </a:rPr>
              <a:t> and to </a:t>
            </a:r>
            <a:r>
              <a:rPr lang="en-US" b="1" i="1" u="sng">
                <a:effectLst/>
                <a:latin typeface="Calibri" panose="020F0502020204030204" pitchFamily="34" charset="0"/>
              </a:rPr>
              <a:t>commit acts of immorality</a:t>
            </a:r>
            <a:r>
              <a:rPr lang="en-US" b="0" i="1">
                <a:effectLst/>
                <a:latin typeface="Calibri" panose="020F0502020204030204" pitchFamily="34" charset="0"/>
              </a:rPr>
              <a:t>. </a:t>
            </a:r>
            <a:r>
              <a:rPr lang="en-US" b="1" i="1" baseline="30000">
                <a:effectLst/>
                <a:latin typeface="Calibri" panose="020F0502020204030204" pitchFamily="34" charset="0"/>
              </a:rPr>
              <a:t>15 </a:t>
            </a:r>
            <a:r>
              <a:rPr lang="en-US" b="0" i="1">
                <a:effectLst/>
                <a:latin typeface="Calibri" panose="020F0502020204030204" pitchFamily="34" charset="0"/>
              </a:rPr>
              <a:t>So you also have some who in the same way hold the teaching of the Nicolaitans. </a:t>
            </a:r>
          </a:p>
          <a:p>
            <a:pPr marL="0" indent="0">
              <a:buNone/>
            </a:pPr>
            <a:endParaRPr lang="en-US" b="0" u="sng">
              <a:effectLst/>
              <a:latin typeface="Calibri" panose="020F0502020204030204" pitchFamily="34" charset="0"/>
            </a:endParaRPr>
          </a:p>
        </p:txBody>
      </p:sp>
      <p:sp>
        <p:nvSpPr>
          <p:cNvPr id="8" name="TextBox 7">
            <a:extLst>
              <a:ext uri="{FF2B5EF4-FFF2-40B4-BE49-F238E27FC236}">
                <a16:creationId xmlns:a16="http://schemas.microsoft.com/office/drawing/2014/main" id="{81A9D16D-46B5-6B46-8516-1B2D2697887E}"/>
              </a:ext>
            </a:extLst>
          </p:cNvPr>
          <p:cNvSpPr txBox="1"/>
          <p:nvPr/>
        </p:nvSpPr>
        <p:spPr>
          <a:xfrm>
            <a:off x="357973" y="4064464"/>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Charge/Challenge</a:t>
            </a:r>
          </a:p>
        </p:txBody>
      </p:sp>
      <p:sp>
        <p:nvSpPr>
          <p:cNvPr id="10" name="Subtitle 2">
            <a:extLst>
              <a:ext uri="{FF2B5EF4-FFF2-40B4-BE49-F238E27FC236}">
                <a16:creationId xmlns:a16="http://schemas.microsoft.com/office/drawing/2014/main" id="{E111755A-FE38-A949-A205-685A898CF99F}"/>
              </a:ext>
            </a:extLst>
          </p:cNvPr>
          <p:cNvSpPr>
            <a:spLocks noGrp="1"/>
          </p:cNvSpPr>
          <p:nvPr>
            <p:ph idx="1"/>
          </p:nvPr>
        </p:nvSpPr>
        <p:spPr>
          <a:xfrm>
            <a:off x="994329" y="4742370"/>
            <a:ext cx="10984105" cy="1456297"/>
          </a:xfrm>
        </p:spPr>
        <p:txBody>
          <a:bodyPr>
            <a:noAutofit/>
          </a:bodyPr>
          <a:lstStyle/>
          <a:p>
            <a:pPr marL="0" indent="0">
              <a:buNone/>
            </a:pPr>
            <a:r>
              <a:rPr lang="en-US" b="1" i="1" baseline="30000">
                <a:effectLst/>
                <a:latin typeface="Calibri" panose="020F0502020204030204" pitchFamily="34" charset="0"/>
              </a:rPr>
              <a:t>16 </a:t>
            </a:r>
            <a:r>
              <a:rPr lang="en-US" b="0" i="1">
                <a:effectLst/>
                <a:latin typeface="Calibri" panose="020F0502020204030204" pitchFamily="34" charset="0"/>
              </a:rPr>
              <a:t>Therefore repent; or else I am coming to you quickly</a:t>
            </a:r>
          </a:p>
        </p:txBody>
      </p:sp>
    </p:spTree>
    <p:extLst>
      <p:ext uri="{BB962C8B-B14F-4D97-AF65-F5344CB8AC3E}">
        <p14:creationId xmlns:p14="http://schemas.microsoft.com/office/powerpoint/2010/main" val="92613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8" grpId="0"/>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5891-A7D5-3647-A024-E59450E29F0A}"/>
              </a:ext>
            </a:extLst>
          </p:cNvPr>
          <p:cNvSpPr>
            <a:spLocks noGrp="1"/>
          </p:cNvSpPr>
          <p:nvPr>
            <p:ph type="title"/>
          </p:nvPr>
        </p:nvSpPr>
        <p:spPr/>
        <p:txBody>
          <a:bodyPr/>
          <a:lstStyle/>
          <a:p>
            <a:r>
              <a:rPr lang="en-US"/>
              <a:t>Absence of Copyright</a:t>
            </a:r>
          </a:p>
        </p:txBody>
      </p:sp>
      <p:sp>
        <p:nvSpPr>
          <p:cNvPr id="3" name="Content Placeholder 2">
            <a:extLst>
              <a:ext uri="{FF2B5EF4-FFF2-40B4-BE49-F238E27FC236}">
                <a16:creationId xmlns:a16="http://schemas.microsoft.com/office/drawing/2014/main" id="{DE7999FA-DB27-7E4D-9EF6-7AD47C70D60C}"/>
              </a:ext>
            </a:extLst>
          </p:cNvPr>
          <p:cNvSpPr>
            <a:spLocks noGrp="1"/>
          </p:cNvSpPr>
          <p:nvPr>
            <p:ph idx="1"/>
          </p:nvPr>
        </p:nvSpPr>
        <p:spPr>
          <a:xfrm>
            <a:off x="680321" y="2134973"/>
            <a:ext cx="9613861" cy="3801216"/>
          </a:xfrm>
        </p:spPr>
        <p:txBody>
          <a:bodyPr>
            <a:normAutofit fontScale="92500"/>
          </a:bodyPr>
          <a:lstStyle/>
          <a:p>
            <a:pPr marL="0" indent="0">
              <a:buNone/>
            </a:pPr>
            <a:r>
              <a:rPr lang="en-US" sz="3600"/>
              <a:t>This slideshow contains photos, diagrams, and information, some of which were attained through internet searches of public websites. The author of this presentation does not own the copyright on this information, so this slideshow is for personal use only—not for sale or profit. Please utilize it to seek the Lord and grow in your knowledge of His Word and ways.</a:t>
            </a:r>
          </a:p>
        </p:txBody>
      </p:sp>
    </p:spTree>
    <p:extLst>
      <p:ext uri="{BB962C8B-B14F-4D97-AF65-F5344CB8AC3E}">
        <p14:creationId xmlns:p14="http://schemas.microsoft.com/office/powerpoint/2010/main" val="236262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Pergamum – Revelation 2:12-17</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76096" y="2495556"/>
            <a:ext cx="11222371" cy="653290"/>
          </a:xfrm>
        </p:spPr>
        <p:txBody>
          <a:bodyPr>
            <a:noAutofit/>
          </a:bodyPr>
          <a:lstStyle/>
          <a:p>
            <a:pPr marL="0" indent="0">
              <a:buNone/>
            </a:pPr>
            <a:r>
              <a:rPr lang="en-US" b="1" i="1" baseline="30000">
                <a:effectLst/>
                <a:latin typeface="Calibri" panose="020F0502020204030204" pitchFamily="34" charset="0"/>
              </a:rPr>
              <a:t>16</a:t>
            </a:r>
            <a:r>
              <a:rPr lang="en-US" b="0" i="1">
                <a:effectLst/>
                <a:latin typeface="Calibri" panose="020F0502020204030204" pitchFamily="34" charset="0"/>
              </a:rPr>
              <a:t> …or else I am coming to you quickly, and I will </a:t>
            </a:r>
            <a:r>
              <a:rPr lang="en-US" b="1" i="1" u="sng">
                <a:effectLst/>
                <a:latin typeface="Calibri" panose="020F0502020204030204" pitchFamily="34" charset="0"/>
              </a:rPr>
              <a:t>make war against them</a:t>
            </a:r>
            <a:r>
              <a:rPr lang="en-US" b="0" i="1">
                <a:effectLst/>
                <a:latin typeface="Calibri" panose="020F0502020204030204" pitchFamily="34" charset="0"/>
              </a:rPr>
              <a:t> with the </a:t>
            </a:r>
            <a:r>
              <a:rPr lang="en-US" b="1" i="1" u="sng">
                <a:effectLst/>
                <a:latin typeface="Calibri" panose="020F0502020204030204" pitchFamily="34" charset="0"/>
              </a:rPr>
              <a:t>sword of My mouth</a:t>
            </a:r>
            <a:r>
              <a:rPr lang="en-US" b="0" i="1">
                <a:effectLst/>
                <a:latin typeface="Calibri" panose="020F0502020204030204" pitchFamily="34" charset="0"/>
              </a:rPr>
              <a:t>. </a:t>
            </a: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1" y="1900694"/>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Consequences</a:t>
            </a:r>
          </a:p>
        </p:txBody>
      </p:sp>
      <p:sp>
        <p:nvSpPr>
          <p:cNvPr id="7" name="TextBox 6">
            <a:extLst>
              <a:ext uri="{FF2B5EF4-FFF2-40B4-BE49-F238E27FC236}">
                <a16:creationId xmlns:a16="http://schemas.microsoft.com/office/drawing/2014/main" id="{F5EFF8B3-DC40-8A4E-92F9-9BCD9D0BAD56}"/>
              </a:ext>
            </a:extLst>
          </p:cNvPr>
          <p:cNvSpPr txBox="1"/>
          <p:nvPr/>
        </p:nvSpPr>
        <p:spPr>
          <a:xfrm>
            <a:off x="357972" y="3887299"/>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Promise</a:t>
            </a:r>
          </a:p>
        </p:txBody>
      </p:sp>
      <p:sp>
        <p:nvSpPr>
          <p:cNvPr id="9" name="Subtitle 2">
            <a:extLst>
              <a:ext uri="{FF2B5EF4-FFF2-40B4-BE49-F238E27FC236}">
                <a16:creationId xmlns:a16="http://schemas.microsoft.com/office/drawing/2014/main" id="{4E82891B-D64A-6947-8764-88078FF2E305}"/>
              </a:ext>
            </a:extLst>
          </p:cNvPr>
          <p:cNvSpPr>
            <a:spLocks noGrp="1"/>
          </p:cNvSpPr>
          <p:nvPr>
            <p:ph idx="1"/>
          </p:nvPr>
        </p:nvSpPr>
        <p:spPr>
          <a:xfrm>
            <a:off x="676097" y="4438196"/>
            <a:ext cx="11222371" cy="896250"/>
          </a:xfrm>
        </p:spPr>
        <p:txBody>
          <a:bodyPr>
            <a:noAutofit/>
          </a:bodyPr>
          <a:lstStyle/>
          <a:p>
            <a:pPr marL="0" indent="0">
              <a:buNone/>
            </a:pPr>
            <a:r>
              <a:rPr lang="en-US" b="1" i="1" baseline="30000">
                <a:effectLst/>
                <a:latin typeface="Calibri" panose="020F0502020204030204" pitchFamily="34" charset="0"/>
              </a:rPr>
              <a:t>17</a:t>
            </a:r>
            <a:r>
              <a:rPr lang="en-US" b="0" i="1">
                <a:effectLst/>
                <a:latin typeface="Calibri" panose="020F0502020204030204" pitchFamily="34" charset="0"/>
              </a:rPr>
              <a:t> …I will give some of the hidden manna, and I will give him a white stone, and a new name written on the stone which no one knows but he who receives it.’</a:t>
            </a:r>
          </a:p>
          <a:p>
            <a:endParaRPr lang="en-US" b="0" i="1">
              <a:effectLst/>
              <a:latin typeface="Calibri" panose="020F0502020204030204" pitchFamily="34" charset="0"/>
            </a:endParaRPr>
          </a:p>
        </p:txBody>
      </p:sp>
      <p:sp>
        <p:nvSpPr>
          <p:cNvPr id="20" name="Subtitle 2">
            <a:extLst>
              <a:ext uri="{FF2B5EF4-FFF2-40B4-BE49-F238E27FC236}">
                <a16:creationId xmlns:a16="http://schemas.microsoft.com/office/drawing/2014/main" id="{AEAFCAEF-0427-9642-A64A-9F0AE2A036FB}"/>
              </a:ext>
            </a:extLst>
          </p:cNvPr>
          <p:cNvSpPr>
            <a:spLocks noGrp="1"/>
          </p:cNvSpPr>
          <p:nvPr>
            <p:ph idx="1"/>
          </p:nvPr>
        </p:nvSpPr>
        <p:spPr>
          <a:xfrm>
            <a:off x="1123669" y="5219266"/>
            <a:ext cx="10774800" cy="1445540"/>
          </a:xfrm>
        </p:spPr>
        <p:txBody>
          <a:bodyPr>
            <a:noAutofit/>
          </a:bodyPr>
          <a:lstStyle/>
          <a:p>
            <a:r>
              <a:rPr lang="en-US" sz="2400" b="1" i="1" u="sng">
                <a:effectLst/>
                <a:latin typeface="Calibri" panose="020F0502020204030204" pitchFamily="34" charset="0"/>
              </a:rPr>
              <a:t>Manna</a:t>
            </a:r>
            <a:r>
              <a:rPr lang="en-US" sz="2400" b="1">
                <a:effectLst/>
                <a:latin typeface="Calibri" panose="020F0502020204030204" pitchFamily="34" charset="0"/>
              </a:rPr>
              <a:t> </a:t>
            </a:r>
            <a:r>
              <a:rPr lang="en-US" sz="2400" b="1">
                <a:solidFill>
                  <a:schemeClr val="bg1"/>
                </a:solidFill>
                <a:effectLst/>
                <a:latin typeface="Calibri" panose="020F0502020204030204" pitchFamily="34" charset="0"/>
              </a:rPr>
              <a:t>= </a:t>
            </a:r>
            <a:r>
              <a:rPr lang="en-US" sz="2400">
                <a:solidFill>
                  <a:schemeClr val="bg1"/>
                </a:solidFill>
                <a:effectLst/>
                <a:latin typeface="Calibri" panose="020F0502020204030204" pitchFamily="34" charset="0"/>
              </a:rPr>
              <a:t>miraculous provision; spiritual nourishment from the Word</a:t>
            </a:r>
            <a:endParaRPr lang="en-US" sz="2400" b="0" i="1">
              <a:effectLst/>
              <a:latin typeface="Calibri" panose="020F0502020204030204" pitchFamily="34" charset="0"/>
            </a:endParaRPr>
          </a:p>
          <a:p>
            <a:r>
              <a:rPr lang="en-US" sz="2400" b="0" i="1">
                <a:effectLst/>
                <a:latin typeface="Calibri" panose="020F0502020204030204" pitchFamily="34" charset="0"/>
              </a:rPr>
              <a:t>white stone … </a:t>
            </a:r>
            <a:r>
              <a:rPr lang="en-US" sz="2400" b="1" i="1" u="sng">
                <a:effectLst/>
                <a:latin typeface="Calibri" panose="020F0502020204030204" pitchFamily="34" charset="0"/>
              </a:rPr>
              <a:t>new name</a:t>
            </a:r>
            <a:r>
              <a:rPr lang="en-US" sz="2400">
                <a:effectLst/>
                <a:latin typeface="Calibri" panose="020F0502020204030204" pitchFamily="34" charset="0"/>
              </a:rPr>
              <a:t> </a:t>
            </a:r>
            <a:r>
              <a:rPr lang="en-US" sz="2400">
                <a:solidFill>
                  <a:schemeClr val="bg1"/>
                </a:solidFill>
                <a:effectLst/>
                <a:latin typeface="Calibri" panose="020F0502020204030204" pitchFamily="34" charset="0"/>
              </a:rPr>
              <a:t>= personal identity before God (“</a:t>
            </a:r>
            <a:r>
              <a:rPr lang="en-US" sz="2400" i="1">
                <a:solidFill>
                  <a:schemeClr val="bg1"/>
                </a:solidFill>
                <a:effectLst/>
                <a:latin typeface="Calibri" panose="020F0502020204030204" pitchFamily="34" charset="0"/>
              </a:rPr>
              <a:t>He Knows My Name</a:t>
            </a:r>
            <a:r>
              <a:rPr lang="en-US" sz="2400">
                <a:solidFill>
                  <a:schemeClr val="bg1"/>
                </a:solidFill>
                <a:effectLst/>
                <a:latin typeface="Calibri" panose="020F0502020204030204" pitchFamily="34" charset="0"/>
              </a:rPr>
              <a:t>”)</a:t>
            </a:r>
          </a:p>
          <a:p>
            <a:pPr lvl="2"/>
            <a:r>
              <a:rPr lang="en-US" b="0" i="1">
                <a:effectLst/>
                <a:latin typeface="Calibri" panose="020F0502020204030204" pitchFamily="34" charset="0"/>
                <a:hlinkClick r:id="rId3"/>
              </a:rPr>
              <a:t>https://youtu.be/hXsiWoyjw60</a:t>
            </a:r>
            <a:endParaRPr lang="en-US" b="0" i="1">
              <a:effectLst/>
              <a:latin typeface="Calibri" panose="020F0502020204030204" pitchFamily="34" charset="0"/>
            </a:endParaRPr>
          </a:p>
          <a:p>
            <a:pPr marL="0" indent="0">
              <a:buNone/>
            </a:pPr>
            <a:endParaRPr lang="en-US" b="0" i="1">
              <a:effectLst/>
              <a:latin typeface="Calibri" panose="020F0502020204030204" pitchFamily="34" charset="0"/>
            </a:endParaRPr>
          </a:p>
        </p:txBody>
      </p:sp>
      <p:sp>
        <p:nvSpPr>
          <p:cNvPr id="3" name="TextBox 2">
            <a:extLst>
              <a:ext uri="{FF2B5EF4-FFF2-40B4-BE49-F238E27FC236}">
                <a16:creationId xmlns:a16="http://schemas.microsoft.com/office/drawing/2014/main" id="{A053AAD9-2511-FE42-9F1E-62AD61487BCA}"/>
              </a:ext>
            </a:extLst>
          </p:cNvPr>
          <p:cNvSpPr txBox="1"/>
          <p:nvPr/>
        </p:nvSpPr>
        <p:spPr>
          <a:xfrm>
            <a:off x="1123668" y="3222030"/>
            <a:ext cx="10526139" cy="707886"/>
          </a:xfrm>
          <a:prstGeom prst="rect">
            <a:avLst/>
          </a:prstGeom>
          <a:noFill/>
        </p:spPr>
        <p:txBody>
          <a:bodyPr wrap="square" rtlCol="0">
            <a:spAutoFit/>
          </a:bodyPr>
          <a:lstStyle/>
          <a:p>
            <a:pPr marL="285750" indent="-285750" algn="l">
              <a:buFont typeface="Arial" panose="020B0604020202020204" pitchFamily="34" charset="0"/>
              <a:buChar char="•"/>
            </a:pPr>
            <a:r>
              <a:rPr lang="en-US" sz="2000"/>
              <a:t>If we don’t repent, we may end up on the wrong side of a spiritual war!</a:t>
            </a:r>
          </a:p>
          <a:p>
            <a:pPr marL="285750" indent="-285750" algn="l">
              <a:buFont typeface="Arial" panose="020B0604020202020204" pitchFamily="34" charset="0"/>
              <a:buChar char="•"/>
            </a:pPr>
            <a:r>
              <a:rPr lang="en-US" sz="2000" b="1" i="1" u="sng"/>
              <a:t>Sword of My Mouth</a:t>
            </a:r>
            <a:r>
              <a:rPr lang="en-US" sz="2000" b="1" i="1"/>
              <a:t> </a:t>
            </a:r>
            <a:r>
              <a:rPr lang="en-US" sz="2000">
                <a:solidFill>
                  <a:schemeClr val="bg1"/>
                </a:solidFill>
              </a:rPr>
              <a:t>= Word of God; Truth!</a:t>
            </a:r>
            <a:endParaRPr lang="en-US" sz="2000"/>
          </a:p>
        </p:txBody>
      </p:sp>
    </p:spTree>
    <p:extLst>
      <p:ext uri="{BB962C8B-B14F-4D97-AF65-F5344CB8AC3E}">
        <p14:creationId xmlns:p14="http://schemas.microsoft.com/office/powerpoint/2010/main" val="132903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fade">
                                      <p:cBhvr>
                                        <p:cTn id="37" dur="500"/>
                                        <p:tgtEl>
                                          <p:spTgt spid="2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xEl>
                                              <p:pRg st="1" end="1"/>
                                            </p:txEl>
                                          </p:spTgt>
                                        </p:tgtEl>
                                        <p:attrNameLst>
                                          <p:attrName>style.visibility</p:attrName>
                                        </p:attrNameLst>
                                      </p:cBhvr>
                                      <p:to>
                                        <p:strVal val="visible"/>
                                      </p:to>
                                    </p:set>
                                    <p:animEffect transition="in" filter="fade">
                                      <p:cBhvr>
                                        <p:cTn id="42" dur="500"/>
                                        <p:tgtEl>
                                          <p:spTgt spid="20">
                                            <p:txEl>
                                              <p:pRg st="1" end="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animEffect transition="in" filter="fade">
                                      <p:cBhvr>
                                        <p:cTn id="45"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P spid="7" grpId="0"/>
      <p:bldP spid="9" grpId="0" build="p"/>
      <p:bldP spid="20" grpId="0" build="p"/>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Pergamum – Revelation 2:12-17</a:t>
            </a:r>
          </a:p>
        </p:txBody>
      </p:sp>
      <p:sp>
        <p:nvSpPr>
          <p:cNvPr id="20" name="Subtitle 2">
            <a:extLst>
              <a:ext uri="{FF2B5EF4-FFF2-40B4-BE49-F238E27FC236}">
                <a16:creationId xmlns:a16="http://schemas.microsoft.com/office/drawing/2014/main" id="{AEAFCAEF-0427-9642-A64A-9F0AE2A036FB}"/>
              </a:ext>
            </a:extLst>
          </p:cNvPr>
          <p:cNvSpPr>
            <a:spLocks noGrp="1"/>
          </p:cNvSpPr>
          <p:nvPr>
            <p:ph idx="1"/>
          </p:nvPr>
        </p:nvSpPr>
        <p:spPr>
          <a:xfrm>
            <a:off x="7548824" y="2361362"/>
            <a:ext cx="4551763" cy="734785"/>
          </a:xfrm>
        </p:spPr>
        <p:txBody>
          <a:bodyPr>
            <a:noAutofit/>
          </a:bodyPr>
          <a:lstStyle/>
          <a:p>
            <a:pPr marL="0" indent="0" algn="r">
              <a:buNone/>
            </a:pPr>
            <a:r>
              <a:rPr lang="en-US" sz="1600" b="0" i="1">
                <a:solidFill>
                  <a:schemeClr val="bg1"/>
                </a:solidFill>
                <a:effectLst/>
                <a:latin typeface="freight-sans-pro"/>
              </a:rPr>
              <a:t>The temple of the Roman emperor Trajan was used for the worship of Zeus on the upper acropolis of Pergamum, Turkey. Photo by Karrie Sparrow.</a:t>
            </a:r>
            <a:endParaRPr lang="en-US" sz="1600" b="0" i="1">
              <a:solidFill>
                <a:schemeClr val="bg1"/>
              </a:solidFill>
              <a:effectLst/>
              <a:latin typeface="Calibri" panose="020F0502020204030204" pitchFamily="34" charset="0"/>
            </a:endParaRPr>
          </a:p>
        </p:txBody>
      </p:sp>
      <p:pic>
        <p:nvPicPr>
          <p:cNvPr id="8" name="Picture 9">
            <a:extLst>
              <a:ext uri="{FF2B5EF4-FFF2-40B4-BE49-F238E27FC236}">
                <a16:creationId xmlns:a16="http://schemas.microsoft.com/office/drawing/2014/main" id="{597D2265-C28C-214F-9B1F-328DD8004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41" y="1883870"/>
            <a:ext cx="5950159" cy="3346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2">
            <a:extLst>
              <a:ext uri="{FF2B5EF4-FFF2-40B4-BE49-F238E27FC236}">
                <a16:creationId xmlns:a16="http://schemas.microsoft.com/office/drawing/2014/main" id="{0CAE29C8-3D2B-9847-B0D1-7E4876534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672" y="3209191"/>
            <a:ext cx="6373915" cy="3587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Subtitle 2">
            <a:extLst>
              <a:ext uri="{FF2B5EF4-FFF2-40B4-BE49-F238E27FC236}">
                <a16:creationId xmlns:a16="http://schemas.microsoft.com/office/drawing/2014/main" id="{52B027E2-FC90-B847-95D1-5E2469CA60DD}"/>
              </a:ext>
            </a:extLst>
          </p:cNvPr>
          <p:cNvSpPr>
            <a:spLocks noGrp="1"/>
          </p:cNvSpPr>
          <p:nvPr>
            <p:ph idx="1"/>
          </p:nvPr>
        </p:nvSpPr>
        <p:spPr>
          <a:xfrm>
            <a:off x="1" y="5363266"/>
            <a:ext cx="4572000" cy="973476"/>
          </a:xfrm>
        </p:spPr>
        <p:txBody>
          <a:bodyPr>
            <a:noAutofit/>
          </a:bodyPr>
          <a:lstStyle/>
          <a:p>
            <a:pPr marL="0" indent="0">
              <a:buNone/>
            </a:pPr>
            <a:r>
              <a:rPr lang="en-US" sz="1600" b="0" i="1">
                <a:solidFill>
                  <a:schemeClr val="bg1"/>
                </a:solidFill>
                <a:effectLst/>
                <a:latin typeface="freight-sans-pro"/>
              </a:rPr>
              <a:t>The acropolis and an ancient amphitheater that seats ten thousand people overlook the city of Pergamum, now modern-day Bergama, Turkey. Photo by Karrie Sparrow.</a:t>
            </a:r>
            <a:endParaRPr lang="en-US" sz="1600" b="0" i="1">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76832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Pergamum – Revelation 2:12-17</a:t>
            </a:r>
          </a:p>
        </p:txBody>
      </p:sp>
      <p:sp>
        <p:nvSpPr>
          <p:cNvPr id="12" name="Subtitle 2">
            <a:extLst>
              <a:ext uri="{FF2B5EF4-FFF2-40B4-BE49-F238E27FC236}">
                <a16:creationId xmlns:a16="http://schemas.microsoft.com/office/drawing/2014/main" id="{72CF3EAF-3A38-AB4A-B7CF-9B82BA351C01}"/>
              </a:ext>
            </a:extLst>
          </p:cNvPr>
          <p:cNvSpPr>
            <a:spLocks noGrp="1"/>
          </p:cNvSpPr>
          <p:nvPr>
            <p:ph idx="1"/>
          </p:nvPr>
        </p:nvSpPr>
        <p:spPr>
          <a:xfrm>
            <a:off x="676096" y="2941450"/>
            <a:ext cx="11222371" cy="2478378"/>
          </a:xfrm>
        </p:spPr>
        <p:txBody>
          <a:bodyPr>
            <a:noAutofit/>
          </a:bodyPr>
          <a:lstStyle/>
          <a:p>
            <a:r>
              <a:rPr lang="en-US" sz="4000" b="1">
                <a:effectLst/>
                <a:latin typeface="Calibri" panose="020F0502020204030204" pitchFamily="34" charset="0"/>
              </a:rPr>
              <a:t>Don’t mix Truth with error</a:t>
            </a:r>
          </a:p>
          <a:p>
            <a:r>
              <a:rPr lang="en-US" sz="4000" b="1">
                <a:latin typeface="Calibri" panose="020F0502020204030204" pitchFamily="34" charset="0"/>
              </a:rPr>
              <a:t>Repent of immorality and idolatry</a:t>
            </a:r>
            <a:endParaRPr lang="en-US" sz="4000" b="1">
              <a:effectLst/>
              <a:latin typeface="Calibri" panose="020F0502020204030204" pitchFamily="34" charset="0"/>
            </a:endParaRPr>
          </a:p>
          <a:p>
            <a:r>
              <a:rPr lang="en-US" sz="4000" b="1">
                <a:latin typeface="Calibri" panose="020F0502020204030204" pitchFamily="34" charset="0"/>
              </a:rPr>
              <a:t>Expect the soon return of Jesus</a:t>
            </a:r>
          </a:p>
          <a:p>
            <a:endParaRPr lang="en-US" sz="4000" b="1">
              <a:effectLst/>
              <a:latin typeface="Calibri" panose="020F0502020204030204" pitchFamily="34" charset="0"/>
            </a:endParaRPr>
          </a:p>
          <a:p>
            <a:endParaRPr lang="en-US" sz="4000" b="1">
              <a:effectLst/>
              <a:latin typeface="Calibri" panose="020F0502020204030204" pitchFamily="34" charset="0"/>
            </a:endParaRPr>
          </a:p>
        </p:txBody>
      </p:sp>
      <p:sp>
        <p:nvSpPr>
          <p:cNvPr id="14" name="TextBox 13">
            <a:extLst>
              <a:ext uri="{FF2B5EF4-FFF2-40B4-BE49-F238E27FC236}">
                <a16:creationId xmlns:a16="http://schemas.microsoft.com/office/drawing/2014/main" id="{DEA53DF0-8680-EB46-B11D-88FCC74D0EE3}"/>
              </a:ext>
            </a:extLst>
          </p:cNvPr>
          <p:cNvSpPr txBox="1"/>
          <p:nvPr/>
        </p:nvSpPr>
        <p:spPr>
          <a:xfrm>
            <a:off x="357971" y="2208421"/>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Message</a:t>
            </a:r>
          </a:p>
        </p:txBody>
      </p:sp>
    </p:spTree>
    <p:extLst>
      <p:ext uri="{BB962C8B-B14F-4D97-AF65-F5344CB8AC3E}">
        <p14:creationId xmlns:p14="http://schemas.microsoft.com/office/powerpoint/2010/main" val="202255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6033-3AE2-ED4F-891D-477F1DFD937E}"/>
              </a:ext>
            </a:extLst>
          </p:cNvPr>
          <p:cNvSpPr>
            <a:spLocks noGrp="1"/>
          </p:cNvSpPr>
          <p:nvPr>
            <p:ph type="title"/>
          </p:nvPr>
        </p:nvSpPr>
        <p:spPr/>
        <p:txBody>
          <a:bodyPr/>
          <a:lstStyle/>
          <a:p>
            <a:r>
              <a:rPr lang="en-US"/>
              <a:t>END HERE JUNE 3, 2020</a:t>
            </a:r>
          </a:p>
        </p:txBody>
      </p:sp>
      <p:sp>
        <p:nvSpPr>
          <p:cNvPr id="3" name="Content Placeholder 2">
            <a:extLst>
              <a:ext uri="{FF2B5EF4-FFF2-40B4-BE49-F238E27FC236}">
                <a16:creationId xmlns:a16="http://schemas.microsoft.com/office/drawing/2014/main" id="{ECE64F4F-901B-2941-9121-131DEA932924}"/>
              </a:ext>
            </a:extLst>
          </p:cNvPr>
          <p:cNvSpPr>
            <a:spLocks noGrp="1"/>
          </p:cNvSpPr>
          <p:nvPr>
            <p:ph idx="1"/>
          </p:nvPr>
        </p:nvSpPr>
        <p:spPr/>
        <p:txBody>
          <a:bodyPr>
            <a:normAutofit/>
          </a:bodyPr>
          <a:lstStyle/>
          <a:p>
            <a:r>
              <a:rPr lang="en-US" sz="4000"/>
              <a:t>BEGIN HERE JUNE 10, 2020</a:t>
            </a:r>
          </a:p>
        </p:txBody>
      </p:sp>
    </p:spTree>
    <p:extLst>
      <p:ext uri="{BB962C8B-B14F-4D97-AF65-F5344CB8AC3E}">
        <p14:creationId xmlns:p14="http://schemas.microsoft.com/office/powerpoint/2010/main" val="6653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303928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156018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p:txBody>
          <a:bodyPr/>
          <a:lstStyle/>
          <a:p>
            <a:r>
              <a:rPr lang="en-US"/>
              <a:t>Prayer and Announcements</a:t>
            </a:r>
          </a:p>
        </p:txBody>
      </p:sp>
      <p:sp>
        <p:nvSpPr>
          <p:cNvPr id="3" name="Content Placeholder 2">
            <a:extLst>
              <a:ext uri="{FF2B5EF4-FFF2-40B4-BE49-F238E27FC236}">
                <a16:creationId xmlns:a16="http://schemas.microsoft.com/office/drawing/2014/main" id="{64EB0205-B427-CA44-8369-014601CBBA0B}"/>
              </a:ext>
            </a:extLst>
          </p:cNvPr>
          <p:cNvSpPr>
            <a:spLocks noGrp="1"/>
          </p:cNvSpPr>
          <p:nvPr>
            <p:ph idx="1"/>
          </p:nvPr>
        </p:nvSpPr>
        <p:spPr>
          <a:xfrm>
            <a:off x="680321" y="2336873"/>
            <a:ext cx="11371720" cy="4376682"/>
          </a:xfrm>
        </p:spPr>
        <p:txBody>
          <a:bodyPr>
            <a:noAutofit/>
          </a:bodyPr>
          <a:lstStyle/>
          <a:p>
            <a:pPr marL="0" indent="0">
              <a:buNone/>
            </a:pPr>
            <a:r>
              <a:rPr lang="en-US" sz="4400"/>
              <a:t>Sunday:   </a:t>
            </a:r>
            <a:r>
              <a:rPr lang="en-US" sz="3200"/>
              <a:t>9:15 Fellowship</a:t>
            </a:r>
          </a:p>
          <a:p>
            <a:pPr marL="2286000" lvl="5" indent="0">
              <a:buNone/>
            </a:pPr>
            <a:r>
              <a:rPr lang="en-US" sz="3200"/>
              <a:t> 9:30 SS Master Class</a:t>
            </a:r>
          </a:p>
          <a:p>
            <a:pPr marL="2286000" lvl="5" indent="0">
              <a:buNone/>
            </a:pPr>
            <a:r>
              <a:rPr lang="en-US" sz="3200"/>
              <a:t>10:30 Worship</a:t>
            </a:r>
          </a:p>
          <a:p>
            <a:r>
              <a:rPr lang="en-US" sz="3600"/>
              <a:t>Revelation Study available on our church website</a:t>
            </a:r>
          </a:p>
          <a:p>
            <a:pPr marL="0" indent="0">
              <a:buNone/>
            </a:pPr>
            <a:r>
              <a:rPr lang="en-US" sz="3600"/>
              <a:t>		</a:t>
            </a:r>
            <a:r>
              <a:rPr lang="en-US" sz="3600">
                <a:hlinkClick r:id="rId2"/>
              </a:rPr>
              <a:t>www.faithprinceton.org</a:t>
            </a:r>
            <a:endParaRPr lang="en-US" sz="3600"/>
          </a:p>
          <a:p>
            <a:r>
              <a:rPr lang="en-US" sz="3600"/>
              <a:t>Email questions and comments to</a:t>
            </a:r>
          </a:p>
          <a:p>
            <a:pPr marL="0" indent="0">
              <a:buNone/>
            </a:pPr>
            <a:r>
              <a:rPr lang="en-US" sz="3600"/>
              <a:t>	    </a:t>
            </a:r>
            <a:r>
              <a:rPr lang="en-US" sz="3600">
                <a:hlinkClick r:id="rId3"/>
              </a:rPr>
              <a:t>pastor@faithprinceton.org</a:t>
            </a:r>
            <a:endParaRPr lang="en-US" sz="3600"/>
          </a:p>
          <a:p>
            <a:pPr marL="0" indent="0" algn="ctr">
              <a:buNone/>
            </a:pPr>
            <a:endParaRPr lang="en-US" sz="4400"/>
          </a:p>
          <a:p>
            <a:pPr marL="0" indent="0">
              <a:buNone/>
            </a:pPr>
            <a:endParaRPr lang="en-US" sz="4400"/>
          </a:p>
          <a:p>
            <a:pPr marL="0" indent="0">
              <a:buNone/>
            </a:pPr>
            <a:endParaRPr lang="en-US" sz="4400"/>
          </a:p>
        </p:txBody>
      </p:sp>
    </p:spTree>
    <p:extLst>
      <p:ext uri="{BB962C8B-B14F-4D97-AF65-F5344CB8AC3E}">
        <p14:creationId xmlns:p14="http://schemas.microsoft.com/office/powerpoint/2010/main" val="26789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4EAC-0861-9742-86C8-A40F2F29134F}"/>
              </a:ext>
            </a:extLst>
          </p:cNvPr>
          <p:cNvSpPr>
            <a:spLocks noGrp="1"/>
          </p:cNvSpPr>
          <p:nvPr>
            <p:ph type="title"/>
          </p:nvPr>
        </p:nvSpPr>
        <p:spPr/>
        <p:txBody>
          <a:bodyPr/>
          <a:lstStyle/>
          <a:p>
            <a:r>
              <a:rPr lang="en-US"/>
              <a:t>Prayer and Announcements</a:t>
            </a:r>
          </a:p>
        </p:txBody>
      </p:sp>
      <p:sp>
        <p:nvSpPr>
          <p:cNvPr id="3" name="Content Placeholder 2">
            <a:extLst>
              <a:ext uri="{FF2B5EF4-FFF2-40B4-BE49-F238E27FC236}">
                <a16:creationId xmlns:a16="http://schemas.microsoft.com/office/drawing/2014/main" id="{64EB0205-B427-CA44-8369-014601CBBA0B}"/>
              </a:ext>
            </a:extLst>
          </p:cNvPr>
          <p:cNvSpPr>
            <a:spLocks noGrp="1"/>
          </p:cNvSpPr>
          <p:nvPr>
            <p:ph idx="1"/>
          </p:nvPr>
        </p:nvSpPr>
        <p:spPr>
          <a:xfrm>
            <a:off x="680321" y="2336873"/>
            <a:ext cx="11371720" cy="3599316"/>
          </a:xfrm>
        </p:spPr>
        <p:txBody>
          <a:bodyPr>
            <a:noAutofit/>
          </a:bodyPr>
          <a:lstStyle/>
          <a:p>
            <a:pPr marL="0" indent="0">
              <a:buNone/>
            </a:pPr>
            <a:r>
              <a:rPr lang="en-US" sz="4400"/>
              <a:t>“Black Lives Matter” in Princeton Friday</a:t>
            </a:r>
          </a:p>
          <a:p>
            <a:pPr lvl="1"/>
            <a:r>
              <a:rPr lang="en-US" sz="4000"/>
              <a:t>Jesus loves all, and so do we.</a:t>
            </a:r>
          </a:p>
          <a:p>
            <a:pPr lvl="1"/>
            <a:r>
              <a:rPr lang="en-US" sz="4000"/>
              <a:t>We stand against racial discrimination of any kind. We are one in Christ Jesus.</a:t>
            </a:r>
          </a:p>
          <a:p>
            <a:pPr lvl="1"/>
            <a:r>
              <a:rPr lang="en-US" sz="4000"/>
              <a:t>Pray for Peace and Unity.</a:t>
            </a:r>
          </a:p>
          <a:p>
            <a:pPr marL="0" indent="0" algn="ctr">
              <a:buNone/>
            </a:pPr>
            <a:endParaRPr lang="en-US" sz="4400"/>
          </a:p>
          <a:p>
            <a:pPr marL="0" indent="0">
              <a:buNone/>
            </a:pPr>
            <a:endParaRPr lang="en-US" sz="4400"/>
          </a:p>
          <a:p>
            <a:pPr marL="0" indent="0">
              <a:buNone/>
            </a:pPr>
            <a:endParaRPr lang="en-US" sz="4400"/>
          </a:p>
        </p:txBody>
      </p:sp>
    </p:spTree>
    <p:extLst>
      <p:ext uri="{BB962C8B-B14F-4D97-AF65-F5344CB8AC3E}">
        <p14:creationId xmlns:p14="http://schemas.microsoft.com/office/powerpoint/2010/main" val="217470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B9C08D1-4204-D94A-9316-5C9A2669C1CD}"/>
              </a:ext>
            </a:extLst>
          </p:cNvPr>
          <p:cNvPicPr>
            <a:picLocks noChangeAspect="1"/>
          </p:cNvPicPr>
          <p:nvPr/>
        </p:nvPicPr>
        <p:blipFill rotWithShape="1">
          <a:blip r:embed="rId4">
            <a:extLst>
              <a:ext uri="{28A0092B-C50C-407E-A947-70E740481C1C}">
                <a14:useLocalDpi xmlns:a14="http://schemas.microsoft.com/office/drawing/2010/main" val="0"/>
              </a:ext>
            </a:extLst>
          </a:blip>
          <a:srcRect t="79" b="24921"/>
          <a:stretch/>
        </p:blipFill>
        <p:spPr>
          <a:xfrm>
            <a:off x="20" y="10"/>
            <a:ext cx="12191980" cy="6857990"/>
          </a:xfrm>
          <a:prstGeom prst="rect">
            <a:avLst/>
          </a:prstGeom>
        </p:spPr>
      </p:pic>
      <p:pic>
        <p:nvPicPr>
          <p:cNvPr id="2" name="01 We Welcome You (Holy Father).m4a">
            <a:hlinkClick r:id="" action="ppaction://media"/>
            <a:extLst>
              <a:ext uri="{FF2B5EF4-FFF2-40B4-BE49-F238E27FC236}">
                <a16:creationId xmlns:a16="http://schemas.microsoft.com/office/drawing/2014/main" id="{8642F81C-1A57-2240-A120-9BF297513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500" y="6020744"/>
            <a:ext cx="514350" cy="514350"/>
          </a:xfrm>
          <a:prstGeom prst="rect">
            <a:avLst/>
          </a:prstGeom>
        </p:spPr>
      </p:pic>
    </p:spTree>
    <p:extLst>
      <p:ext uri="{BB962C8B-B14F-4D97-AF65-F5344CB8AC3E}">
        <p14:creationId xmlns:p14="http://schemas.microsoft.com/office/powerpoint/2010/main" val="23951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pic>
        <p:nvPicPr>
          <p:cNvPr id="3" name="Picture 3">
            <a:extLst>
              <a:ext uri="{FF2B5EF4-FFF2-40B4-BE49-F238E27FC236}">
                <a16:creationId xmlns:a16="http://schemas.microsoft.com/office/drawing/2014/main" id="{B21C7ECD-A692-B64B-B58F-071208DA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28" y="1970547"/>
            <a:ext cx="8128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1960723-AFD9-0740-AE3C-93FF95D93543}"/>
              </a:ext>
            </a:extLst>
          </p:cNvPr>
          <p:cNvSpPr txBox="1"/>
          <p:nvPr/>
        </p:nvSpPr>
        <p:spPr>
          <a:xfrm>
            <a:off x="9089036" y="1857455"/>
            <a:ext cx="2823497" cy="4893647"/>
          </a:xfrm>
          <a:prstGeom prst="rect">
            <a:avLst/>
          </a:prstGeom>
          <a:noFill/>
        </p:spPr>
        <p:txBody>
          <a:bodyPr wrap="square" rtlCol="0">
            <a:spAutoFit/>
          </a:bodyPr>
          <a:lstStyle/>
          <a:p>
            <a:endParaRPr lang="en-US" b="1" i="0">
              <a:solidFill>
                <a:srgbClr val="000000"/>
              </a:solidFill>
              <a:effectLst/>
              <a:latin typeface="bressay"/>
            </a:endParaRPr>
          </a:p>
          <a:p>
            <a:r>
              <a:rPr lang="en-US" b="1" i="0">
                <a:solidFill>
                  <a:srgbClr val="000000"/>
                </a:solidFill>
                <a:effectLst/>
                <a:latin typeface="freight-sans-pro"/>
              </a:rPr>
              <a:t>What Happened to the Seven Churches of Revelation?</a:t>
            </a:r>
          </a:p>
          <a:p>
            <a:r>
              <a:rPr lang="en-US" b="0" i="0">
                <a:solidFill>
                  <a:srgbClr val="000000"/>
                </a:solidFill>
                <a:effectLst/>
                <a:latin typeface="freight-sans-pro"/>
              </a:rPr>
              <a:t>By </a:t>
            </a:r>
            <a:r>
              <a:rPr lang="en-US" b="1" i="0">
                <a:solidFill>
                  <a:srgbClr val="000000"/>
                </a:solidFill>
                <a:effectLst/>
                <a:latin typeface="freight-sans-pro"/>
              </a:rPr>
              <a:t>Madeline Arthington and Karrie Sparrow</a:t>
            </a:r>
          </a:p>
          <a:p>
            <a:r>
              <a:rPr lang="en-US" sz="1400" b="1" i="0">
                <a:solidFill>
                  <a:srgbClr val="000000"/>
                </a:solidFill>
                <a:effectLst/>
                <a:latin typeface="bressay"/>
              </a:rPr>
              <a:t>https://www.imb.org/2018/06/01/what-happened-to-the-seven-churches-of-revelation/</a:t>
            </a:r>
            <a:endParaRPr lang="en-US" sz="1400" i="0">
              <a:solidFill>
                <a:srgbClr val="000000"/>
              </a:solidFill>
              <a:effectLst/>
              <a:latin typeface="freight-sans-pro"/>
            </a:endParaRPr>
          </a:p>
          <a:p>
            <a:endParaRPr lang="en-US" b="0" i="0">
              <a:solidFill>
                <a:srgbClr val="000000"/>
              </a:solidFill>
              <a:effectLst/>
              <a:latin typeface="freight-sans-pro"/>
            </a:endParaRPr>
          </a:p>
          <a:p>
            <a:pPr algn="l"/>
            <a:r>
              <a:rPr lang="en-US" b="0" i="1">
                <a:solidFill>
                  <a:schemeClr val="bg1"/>
                </a:solidFill>
                <a:effectLst/>
                <a:latin typeface="freight-sans-pro"/>
              </a:rPr>
              <a:t>The amphitheater where the riot in Acts 19 broke out has also been the venue for rallies and concerts. Sting, Elton John, and Diana Ross are among those who have performed there. </a:t>
            </a:r>
          </a:p>
          <a:p>
            <a:pPr algn="l"/>
            <a:r>
              <a:rPr lang="en-US" b="0" i="1">
                <a:solidFill>
                  <a:schemeClr val="bg1"/>
                </a:solidFill>
                <a:effectLst/>
                <a:latin typeface="freight-sans-pro"/>
              </a:rPr>
              <a:t>Photo by Karrie Sparrow.</a:t>
            </a:r>
            <a:endParaRPr lang="en-US">
              <a:solidFill>
                <a:schemeClr val="bg1"/>
              </a:solidFill>
            </a:endParaRPr>
          </a:p>
        </p:txBody>
      </p:sp>
    </p:spTree>
    <p:extLst>
      <p:ext uri="{BB962C8B-B14F-4D97-AF65-F5344CB8AC3E}">
        <p14:creationId xmlns:p14="http://schemas.microsoft.com/office/powerpoint/2010/main" val="350412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Ephesus – Revelation 2:1-7</a:t>
            </a:r>
          </a:p>
        </p:txBody>
      </p:sp>
      <p:sp>
        <p:nvSpPr>
          <p:cNvPr id="8" name="TextBox 7">
            <a:extLst>
              <a:ext uri="{FF2B5EF4-FFF2-40B4-BE49-F238E27FC236}">
                <a16:creationId xmlns:a16="http://schemas.microsoft.com/office/drawing/2014/main" id="{81A9D16D-46B5-6B46-8516-1B2D2697887E}"/>
              </a:ext>
            </a:extLst>
          </p:cNvPr>
          <p:cNvSpPr txBox="1"/>
          <p:nvPr/>
        </p:nvSpPr>
        <p:spPr>
          <a:xfrm>
            <a:off x="339447" y="2116434"/>
            <a:ext cx="7624815" cy="584775"/>
          </a:xfrm>
          <a:prstGeom prst="rect">
            <a:avLst/>
          </a:prstGeom>
          <a:noFill/>
        </p:spPr>
        <p:txBody>
          <a:bodyPr wrap="square" rtlCol="0">
            <a:spAutoFit/>
          </a:bodyPr>
          <a:lstStyle/>
          <a:p>
            <a:pPr marL="457200" indent="-457200" algn="l">
              <a:buFont typeface="Arial" panose="020B0604020202020204" pitchFamily="34" charset="0"/>
              <a:buChar char="•"/>
            </a:pPr>
            <a:r>
              <a:rPr lang="en-US" sz="3200" b="1" u="sng">
                <a:solidFill>
                  <a:schemeClr val="bg1"/>
                </a:solidFill>
              </a:rPr>
              <a:t>Message</a:t>
            </a:r>
            <a:r>
              <a:rPr lang="en-US" sz="3200" b="1">
                <a:solidFill>
                  <a:schemeClr val="bg1"/>
                </a:solidFill>
              </a:rPr>
              <a:t>:</a:t>
            </a:r>
            <a:endParaRPr lang="en-US" sz="3200" b="1" u="sng">
              <a:solidFill>
                <a:schemeClr val="bg1"/>
              </a:solidFill>
            </a:endParaRPr>
          </a:p>
        </p:txBody>
      </p:sp>
      <p:sp>
        <p:nvSpPr>
          <p:cNvPr id="10" name="Subtitle 2">
            <a:extLst>
              <a:ext uri="{FF2B5EF4-FFF2-40B4-BE49-F238E27FC236}">
                <a16:creationId xmlns:a16="http://schemas.microsoft.com/office/drawing/2014/main" id="{E111755A-FE38-A949-A205-685A898CF99F}"/>
              </a:ext>
            </a:extLst>
          </p:cNvPr>
          <p:cNvSpPr>
            <a:spLocks noGrp="1"/>
          </p:cNvSpPr>
          <p:nvPr>
            <p:ph idx="1"/>
          </p:nvPr>
        </p:nvSpPr>
        <p:spPr>
          <a:xfrm>
            <a:off x="910632" y="2826813"/>
            <a:ext cx="10984105" cy="1456297"/>
          </a:xfrm>
        </p:spPr>
        <p:txBody>
          <a:bodyPr>
            <a:noAutofit/>
          </a:bodyPr>
          <a:lstStyle/>
          <a:p>
            <a:pPr marL="457200" indent="-457200">
              <a:buFont typeface="+mj-lt"/>
              <a:buAutoNum type="arabicPeriod"/>
            </a:pPr>
            <a:r>
              <a:rPr lang="en-US" sz="3600" b="1" i="1" u="sng">
                <a:latin typeface="Calibri" panose="020F0502020204030204" pitchFamily="34" charset="0"/>
              </a:rPr>
              <a:t>R</a:t>
            </a:r>
            <a:r>
              <a:rPr lang="en-US" sz="3600" b="1" i="1" u="sng">
                <a:effectLst/>
                <a:latin typeface="Calibri" panose="020F0502020204030204" pitchFamily="34" charset="0"/>
              </a:rPr>
              <a:t>emember</a:t>
            </a:r>
            <a:r>
              <a:rPr lang="en-US" sz="3600" b="1" i="1">
                <a:effectLst/>
                <a:latin typeface="Calibri" panose="020F0502020204030204" pitchFamily="34" charset="0"/>
              </a:rPr>
              <a:t> the heights</a:t>
            </a:r>
            <a:endParaRPr lang="en-US" sz="3600" b="0" i="1">
              <a:solidFill>
                <a:schemeClr val="bg1"/>
              </a:solidFill>
              <a:effectLst/>
              <a:latin typeface="Calibri" panose="020F0502020204030204" pitchFamily="34" charset="0"/>
            </a:endParaRPr>
          </a:p>
          <a:p>
            <a:pPr marL="457200" indent="-457200">
              <a:buFont typeface="+mj-lt"/>
              <a:buAutoNum type="arabicPeriod"/>
            </a:pPr>
            <a:r>
              <a:rPr lang="en-US" sz="3600" b="1" i="1" u="sng">
                <a:latin typeface="Calibri" panose="020F0502020204030204" pitchFamily="34" charset="0"/>
              </a:rPr>
              <a:t>R</a:t>
            </a:r>
            <a:r>
              <a:rPr lang="en-US" sz="3600" b="1" i="1" u="sng">
                <a:effectLst/>
                <a:latin typeface="Calibri" panose="020F0502020204030204" pitchFamily="34" charset="0"/>
              </a:rPr>
              <a:t>epent</a:t>
            </a:r>
            <a:r>
              <a:rPr lang="en-US" sz="3600" b="1" i="1">
                <a:effectLst/>
                <a:latin typeface="Calibri" panose="020F0502020204030204" pitchFamily="34" charset="0"/>
              </a:rPr>
              <a:t> of the fall</a:t>
            </a:r>
            <a:endParaRPr lang="en-US" sz="3600" b="0" i="1">
              <a:effectLst/>
              <a:latin typeface="Calibri" panose="020F0502020204030204" pitchFamily="34" charset="0"/>
            </a:endParaRPr>
          </a:p>
          <a:p>
            <a:pPr marL="457200" indent="-457200">
              <a:buFont typeface="+mj-lt"/>
              <a:buAutoNum type="arabicPeriod"/>
            </a:pPr>
            <a:r>
              <a:rPr lang="en-US" sz="3600" b="1" i="1" u="sng">
                <a:latin typeface="Calibri" panose="020F0502020204030204" pitchFamily="34" charset="0"/>
              </a:rPr>
              <a:t>Re-</a:t>
            </a:r>
            <a:r>
              <a:rPr lang="en-US" sz="3600" b="1" i="1" u="sng">
                <a:effectLst/>
                <a:latin typeface="Calibri" panose="020F0502020204030204" pitchFamily="34" charset="0"/>
              </a:rPr>
              <a:t>do</a:t>
            </a:r>
            <a:r>
              <a:rPr lang="en-US" sz="3600" b="1" i="1">
                <a:effectLst/>
                <a:latin typeface="Calibri" panose="020F0502020204030204" pitchFamily="34" charset="0"/>
              </a:rPr>
              <a:t> the things you did at first</a:t>
            </a:r>
            <a:r>
              <a:rPr lang="en-US" sz="3600" b="0" i="1">
                <a:effectLst/>
                <a:latin typeface="Calibri" panose="020F0502020204030204" pitchFamily="34" charset="0"/>
              </a:rPr>
              <a:t> </a:t>
            </a:r>
          </a:p>
        </p:txBody>
      </p:sp>
    </p:spTree>
    <p:extLst>
      <p:ext uri="{BB962C8B-B14F-4D97-AF65-F5344CB8AC3E}">
        <p14:creationId xmlns:p14="http://schemas.microsoft.com/office/powerpoint/2010/main" val="172846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FD8-661C-B347-A049-B21B7EBDD035}"/>
              </a:ext>
            </a:extLst>
          </p:cNvPr>
          <p:cNvSpPr>
            <a:spLocks noGrp="1"/>
          </p:cNvSpPr>
          <p:nvPr>
            <p:ph type="title"/>
          </p:nvPr>
        </p:nvSpPr>
        <p:spPr/>
        <p:txBody>
          <a:bodyPr/>
          <a:lstStyle/>
          <a:p>
            <a:r>
              <a:rPr lang="en-US"/>
              <a:t>Smyrna – Revelation 2:8-11</a:t>
            </a:r>
          </a:p>
        </p:txBody>
      </p:sp>
    </p:spTree>
    <p:extLst>
      <p:ext uri="{BB962C8B-B14F-4D97-AF65-F5344CB8AC3E}">
        <p14:creationId xmlns:p14="http://schemas.microsoft.com/office/powerpoint/2010/main" val="123880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04033917[[fn=Berlin]]_novariants" id="{309C13C0-3BE0-4E8F-8916-1D5516B3B5DD}" vid="{18E1BE87-7240-45DF-8788-3CAEB7F17A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4238</Words>
  <Application>Microsoft Office PowerPoint</Application>
  <PresentationFormat>Widescreen</PresentationFormat>
  <Paragraphs>226</Paragraphs>
  <Slides>24</Slides>
  <Notes>15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bressay</vt:lpstr>
      <vt:lpstr>Calibri</vt:lpstr>
      <vt:lpstr>freight-sans-pro</vt:lpstr>
      <vt:lpstr>Trebuchet MS</vt:lpstr>
      <vt:lpstr>Berlin</vt:lpstr>
      <vt:lpstr>End Here May 27th</vt:lpstr>
      <vt:lpstr>Absence of Copyright</vt:lpstr>
      <vt:lpstr>PowerPoint Presentation</vt:lpstr>
      <vt:lpstr>Prayer and Announcements</vt:lpstr>
      <vt:lpstr>Prayer and Announcements</vt:lpstr>
      <vt:lpstr>PowerPoint Presentation</vt:lpstr>
      <vt:lpstr>Ephesus – Revelation 2:1-7</vt:lpstr>
      <vt:lpstr>Ephesus – Revelation 2:1-7</vt:lpstr>
      <vt:lpstr>Smyrna – Revelation 2:8-11</vt:lpstr>
      <vt:lpstr>Smyrna – Revelation 2:8-11</vt:lpstr>
      <vt:lpstr>Smyrna – Revelation 2:8-11</vt:lpstr>
      <vt:lpstr>Smyrna – Revelation 2:8-11</vt:lpstr>
      <vt:lpstr>Smyrna – Revelation 2:8-11</vt:lpstr>
      <vt:lpstr>Smyrna – Revelation 2:8-11</vt:lpstr>
      <vt:lpstr>Smyrna – Revelation 2:8-11</vt:lpstr>
      <vt:lpstr>Pergamum – Revelation 2:12-17</vt:lpstr>
      <vt:lpstr>Pergamum – Revelation 2:12-17</vt:lpstr>
      <vt:lpstr>Pergamum – Revelation 2:12-17</vt:lpstr>
      <vt:lpstr>Pergamum – Revelation 2:12-17</vt:lpstr>
      <vt:lpstr>Pergamum – Revelation 2:12-17</vt:lpstr>
      <vt:lpstr>Pergamum – Revelation 2:12-17</vt:lpstr>
      <vt:lpstr>Pergamum – Revelation 2:12-17</vt:lpstr>
      <vt:lpstr>END HERE JUNE 3, 2020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 Fike</dc:creator>
  <cp:lastModifiedBy>Lamar Morris</cp:lastModifiedBy>
  <cp:revision>28</cp:revision>
  <dcterms:created xsi:type="dcterms:W3CDTF">2020-05-12T01:25:54Z</dcterms:created>
  <dcterms:modified xsi:type="dcterms:W3CDTF">2020-06-04T14:20:27Z</dcterms:modified>
</cp:coreProperties>
</file>